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0"/>
  </p:notesMasterIdLst>
  <p:sldIdLst>
    <p:sldId id="256" r:id="rId2"/>
    <p:sldId id="257" r:id="rId3"/>
    <p:sldId id="258" r:id="rId4"/>
    <p:sldId id="262" r:id="rId5"/>
    <p:sldId id="259" r:id="rId6"/>
    <p:sldId id="260" r:id="rId7"/>
    <p:sldId id="271" r:id="rId8"/>
    <p:sldId id="261" r:id="rId9"/>
    <p:sldId id="263" r:id="rId10"/>
    <p:sldId id="272" r:id="rId11"/>
    <p:sldId id="264" r:id="rId12"/>
    <p:sldId id="282" r:id="rId13"/>
    <p:sldId id="283" r:id="rId14"/>
    <p:sldId id="270" r:id="rId15"/>
    <p:sldId id="276" r:id="rId16"/>
    <p:sldId id="266" r:id="rId17"/>
    <p:sldId id="273" r:id="rId18"/>
    <p:sldId id="265" r:id="rId19"/>
    <p:sldId id="274" r:id="rId20"/>
    <p:sldId id="281" r:id="rId21"/>
    <p:sldId id="286" r:id="rId22"/>
    <p:sldId id="267" r:id="rId23"/>
    <p:sldId id="285" r:id="rId24"/>
    <p:sldId id="280" r:id="rId25"/>
    <p:sldId id="275" r:id="rId26"/>
    <p:sldId id="268" r:id="rId27"/>
    <p:sldId id="269" r:id="rId28"/>
    <p:sldId id="284" r:id="rId29"/>
  </p:sldIdLst>
  <p:sldSz cx="9144000" cy="6858000" type="screen4x3"/>
  <p:notesSz cx="7102475" cy="102330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238" autoAdjust="0"/>
  </p:normalViewPr>
  <p:slideViewPr>
    <p:cSldViewPr>
      <p:cViewPr varScale="1">
        <p:scale>
          <a:sx n="61" d="100"/>
          <a:sy n="61" d="100"/>
        </p:scale>
        <p:origin x="-154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th-TH" dirty="0" smtClean="0"/>
              <a:t>ร้อยละของกำลัง</a:t>
            </a:r>
            <a:r>
              <a:rPr lang="th-TH" dirty="0"/>
              <a:t>การ</a:t>
            </a:r>
            <a:r>
              <a:rPr lang="th-TH" dirty="0" smtClean="0"/>
              <a:t>ผลิตประเภทต่างๆ (ปี </a:t>
            </a:r>
            <a:r>
              <a:rPr lang="en-US" dirty="0" smtClean="0"/>
              <a:t>2556</a:t>
            </a:r>
            <a:r>
              <a:rPr lang="th-TH" dirty="0" smtClean="0"/>
              <a:t>)</a:t>
            </a:r>
            <a:endParaRPr lang="en-US" dirty="0"/>
          </a:p>
        </c:rich>
      </c:tx>
      <c:layout/>
      <c:overlay val="0"/>
    </c:title>
    <c:autoTitleDeleted val="0"/>
    <c:view3D>
      <c:rotX val="40"/>
      <c:hPercent val="100"/>
      <c:rotY val="0"/>
      <c:depthPercent val="50"/>
      <c:rAngAx val="0"/>
      <c:perspective val="1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2.2945931758530186E-2"/>
          <c:y val="0.13972378452693412"/>
          <c:w val="0.74457650918635165"/>
          <c:h val="0.8202085156022163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5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Sheet1!$A$2:$A$10</c:f>
              <c:strCache>
                <c:ptCount val="9"/>
                <c:pt idx="0">
                  <c:v>ปิโตรเคมีขั้นปลาย</c:v>
                </c:pt>
                <c:pt idx="1">
                  <c:v>เคมีภัณฑ์</c:v>
                </c:pt>
                <c:pt idx="2">
                  <c:v>ปิโตรเคมีขั้นกลาง</c:v>
                </c:pt>
                <c:pt idx="3">
                  <c:v>กาซ</c:v>
                </c:pt>
                <c:pt idx="4">
                  <c:v>เหล็ก</c:v>
                </c:pt>
                <c:pt idx="5">
                  <c:v>ปิโตรเคมีขั้นต้น</c:v>
                </c:pt>
                <c:pt idx="6">
                  <c:v>โรงไฟฟ้า</c:v>
                </c:pt>
                <c:pt idx="7">
                  <c:v>โรงกลั่นน้ำมัน</c:v>
                </c:pt>
                <c:pt idx="8">
                  <c:v>อื่นๆ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28</c:v>
                </c:pt>
                <c:pt idx="1">
                  <c:v>17</c:v>
                </c:pt>
                <c:pt idx="2">
                  <c:v>14</c:v>
                </c:pt>
                <c:pt idx="3">
                  <c:v>10</c:v>
                </c:pt>
                <c:pt idx="4">
                  <c:v>10</c:v>
                </c:pt>
                <c:pt idx="5">
                  <c:v>6</c:v>
                </c:pt>
                <c:pt idx="6">
                  <c:v>5</c:v>
                </c:pt>
                <c:pt idx="7">
                  <c:v>2</c:v>
                </c:pt>
                <c:pt idx="8">
                  <c:v>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>
          <a:latin typeface="TH Niramit AS" panose="02000506000000020004" pitchFamily="2" charset="-34"/>
          <a:cs typeface="TH Niramit AS" panose="02000506000000020004" pitchFamily="2" charset="-34"/>
        </a:defRPr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526467-2B3A-4DDB-860C-BC6532BA82D8}" type="doc">
      <dgm:prSet loTypeId="urn:microsoft.com/office/officeart/2008/layout/VerticalCurvedList" loCatId="list" qsTypeId="urn:microsoft.com/office/officeart/2005/8/quickstyle/3d4" qsCatId="3D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3C18C356-B78E-4AB1-98F2-44D603E0E24C}">
      <dgm:prSet custT="1"/>
      <dgm:spPr/>
      <dgm:t>
        <a:bodyPr/>
        <a:lstStyle/>
        <a:p>
          <a:r>
            <a:rPr lang="th-TH" sz="2400" b="1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ไม่ทราบที่อยู่แน่นอน </a:t>
          </a:r>
          <a:r>
            <a:rPr lang="en-US" sz="2400" b="1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(Fugitive)</a:t>
          </a:r>
          <a:endParaRPr lang="en-US" sz="2400" b="1" dirty="0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584A5CF5-C0C3-4022-9267-A1DCFFE1C1E3}" type="parTrans" cxnId="{A3FD980D-212E-449B-AE69-B2E6E5796D44}">
      <dgm:prSet/>
      <dgm:spPr/>
      <dgm:t>
        <a:bodyPr/>
        <a:lstStyle/>
        <a:p>
          <a:endParaRPr lang="en-US" sz="2000" b="1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045AC768-8EA2-4F4D-9E77-6BC0B32662F8}" type="sibTrans" cxnId="{A3FD980D-212E-449B-AE69-B2E6E5796D44}">
      <dgm:prSet/>
      <dgm:spPr/>
      <dgm:t>
        <a:bodyPr/>
        <a:lstStyle/>
        <a:p>
          <a:endParaRPr lang="en-US" sz="2000" b="1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5CE5770E-8A36-4F79-B727-436B8A08208C}">
      <dgm:prSet custT="1"/>
      <dgm:spPr/>
      <dgm:t>
        <a:bodyPr/>
        <a:lstStyle/>
        <a:p>
          <a:r>
            <a:rPr lang="th-TH" sz="2400" b="1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การเผาไหม้ (</a:t>
          </a:r>
          <a:r>
            <a:rPr lang="en-US" sz="2400" b="1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Combustion</a:t>
          </a:r>
          <a:r>
            <a:rPr lang="th-TH" sz="2400" b="1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)</a:t>
          </a:r>
          <a:endParaRPr lang="en-US" sz="2400" b="1" dirty="0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E48AAA58-4176-48C6-B462-2CC6DAC3C486}" type="parTrans" cxnId="{FD15896A-C222-42A0-BF14-D1F9A3E1DD93}">
      <dgm:prSet/>
      <dgm:spPr/>
      <dgm:t>
        <a:bodyPr/>
        <a:lstStyle/>
        <a:p>
          <a:endParaRPr lang="en-US" sz="2000" b="1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E35FC0E1-A1F6-4062-9CA8-FE01F6D6A24A}" type="sibTrans" cxnId="{FD15896A-C222-42A0-BF14-D1F9A3E1DD93}">
      <dgm:prSet/>
      <dgm:spPr/>
      <dgm:t>
        <a:bodyPr/>
        <a:lstStyle/>
        <a:p>
          <a:endParaRPr lang="en-US" sz="2000" b="1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974BA415-1D57-41C6-9EFE-ABF61C600ECB}">
      <dgm:prSet custT="1"/>
      <dgm:spPr/>
      <dgm:t>
        <a:bodyPr/>
        <a:lstStyle/>
        <a:p>
          <a:r>
            <a:rPr lang="th-TH" sz="2400" b="1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จุดเชื่อม ข้อต่อ และการขนส่ง (</a:t>
          </a:r>
          <a:r>
            <a:rPr lang="en-US" sz="2400" b="1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Terminal &amp; Transportation</a:t>
          </a:r>
          <a:r>
            <a:rPr lang="th-TH" sz="2400" b="1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)</a:t>
          </a:r>
          <a:endParaRPr lang="en-US" sz="2400" b="1" dirty="0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D163424D-6122-41A4-AAC0-C044482D9F7C}" type="parTrans" cxnId="{56E06DFC-2FAF-4044-B1CE-B7478EEE6C8B}">
      <dgm:prSet/>
      <dgm:spPr/>
      <dgm:t>
        <a:bodyPr/>
        <a:lstStyle/>
        <a:p>
          <a:endParaRPr lang="en-US" sz="2000" b="1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4D3E7C77-E673-406E-8075-DD19E2CD94F8}" type="sibTrans" cxnId="{56E06DFC-2FAF-4044-B1CE-B7478EEE6C8B}">
      <dgm:prSet/>
      <dgm:spPr/>
      <dgm:t>
        <a:bodyPr/>
        <a:lstStyle/>
        <a:p>
          <a:endParaRPr lang="en-US" sz="2000" b="1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CE114901-118C-414E-AF21-5B35F75FB105}">
      <dgm:prSet custT="1"/>
      <dgm:spPr/>
      <dgm:t>
        <a:bodyPr/>
        <a:lstStyle/>
        <a:p>
          <a:r>
            <a:rPr lang="th-TH" sz="2400" b="1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ถังกักเก็บ (</a:t>
          </a:r>
          <a:r>
            <a:rPr lang="en-US" sz="2400" b="1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Tanks)</a:t>
          </a:r>
          <a:endParaRPr lang="en-US" sz="2400" b="1" dirty="0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CF1CA4A1-4F6D-46AE-8C4D-362AC2129074}" type="parTrans" cxnId="{7A76CCBB-3649-4E1B-8A96-19071DC2D76A}">
      <dgm:prSet/>
      <dgm:spPr/>
      <dgm:t>
        <a:bodyPr/>
        <a:lstStyle/>
        <a:p>
          <a:endParaRPr lang="en-US" sz="2000" b="1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BF5ADB6B-4FA7-4E30-B0CC-BB0CB3EB20DC}" type="sibTrans" cxnId="{7A76CCBB-3649-4E1B-8A96-19071DC2D76A}">
      <dgm:prSet/>
      <dgm:spPr/>
      <dgm:t>
        <a:bodyPr/>
        <a:lstStyle/>
        <a:p>
          <a:endParaRPr lang="en-US" sz="2000" b="1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FC99864A-BC51-4465-AEF7-25DC127C787D}">
      <dgm:prSet custT="1"/>
      <dgm:spPr/>
      <dgm:t>
        <a:bodyPr/>
        <a:lstStyle/>
        <a:p>
          <a:r>
            <a:rPr lang="th-TH" sz="2400" b="1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ปล่องเผาทิ้ง </a:t>
          </a:r>
          <a:r>
            <a:rPr lang="en-US" sz="2400" b="1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(Flare)</a:t>
          </a:r>
          <a:endParaRPr lang="en-US" sz="2400" b="1" dirty="0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814AF0B2-07A9-459E-B1AD-B7D856BA85C7}" type="parTrans" cxnId="{64EC2137-77D7-4780-9DC8-94D19F912598}">
      <dgm:prSet/>
      <dgm:spPr/>
      <dgm:t>
        <a:bodyPr/>
        <a:lstStyle/>
        <a:p>
          <a:endParaRPr lang="en-US" sz="2000" b="1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AE78CE0B-406C-46F1-8B0A-D39D8CD1DE5B}" type="sibTrans" cxnId="{64EC2137-77D7-4780-9DC8-94D19F912598}">
      <dgm:prSet/>
      <dgm:spPr/>
      <dgm:t>
        <a:bodyPr/>
        <a:lstStyle/>
        <a:p>
          <a:endParaRPr lang="en-US" sz="2000" b="1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AE86A68D-4223-4BA8-A7EA-D56DCCDF980E}">
      <dgm:prSet custT="1"/>
      <dgm:spPr/>
      <dgm:t>
        <a:bodyPr/>
        <a:lstStyle/>
        <a:p>
          <a:r>
            <a:rPr lang="th-TH" sz="2400" b="1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ระบบ</a:t>
          </a:r>
          <a:r>
            <a:rPr lang="th-TH" sz="2400" b="1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บำบัดน้ำเสีย (</a:t>
          </a:r>
          <a:r>
            <a:rPr lang="en-US" sz="2400" b="1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Wastewater Treatment Plant</a:t>
          </a:r>
          <a:r>
            <a:rPr lang="th-TH" sz="2400" b="1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)</a:t>
          </a:r>
          <a:endParaRPr lang="en-US" sz="2400" b="1" dirty="0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456947CE-5514-42A9-80E1-0EE942830874}" type="parTrans" cxnId="{BC2C448F-A41D-454E-96E3-5825EBFD52D4}">
      <dgm:prSet/>
      <dgm:spPr/>
      <dgm:t>
        <a:bodyPr/>
        <a:lstStyle/>
        <a:p>
          <a:endParaRPr lang="en-US" sz="2000" b="1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7BF849FE-0596-48AD-8FB7-7502866B257B}" type="sibTrans" cxnId="{BC2C448F-A41D-454E-96E3-5825EBFD52D4}">
      <dgm:prSet/>
      <dgm:spPr/>
      <dgm:t>
        <a:bodyPr/>
        <a:lstStyle/>
        <a:p>
          <a:endParaRPr lang="en-US" sz="2000" b="1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1CA7BBA9-1FBD-40EF-9DF8-22359145ECE9}" type="pres">
      <dgm:prSet presAssocID="{93526467-2B3A-4DDB-860C-BC6532BA82D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A98DF7B3-D275-45DB-A1E4-3A3FB1C89208}" type="pres">
      <dgm:prSet presAssocID="{93526467-2B3A-4DDB-860C-BC6532BA82D8}" presName="Name1" presStyleCnt="0"/>
      <dgm:spPr/>
    </dgm:pt>
    <dgm:pt modelId="{C1C9ED05-3D6D-497E-83C3-4C90A366E160}" type="pres">
      <dgm:prSet presAssocID="{93526467-2B3A-4DDB-860C-BC6532BA82D8}" presName="cycle" presStyleCnt="0"/>
      <dgm:spPr/>
    </dgm:pt>
    <dgm:pt modelId="{C8C7DCFE-478C-4A92-B587-26009568FBAF}" type="pres">
      <dgm:prSet presAssocID="{93526467-2B3A-4DDB-860C-BC6532BA82D8}" presName="srcNode" presStyleLbl="node1" presStyleIdx="0" presStyleCnt="6"/>
      <dgm:spPr/>
    </dgm:pt>
    <dgm:pt modelId="{73B6F85F-B17B-4670-A99D-10EEBCE8FF28}" type="pres">
      <dgm:prSet presAssocID="{93526467-2B3A-4DDB-860C-BC6532BA82D8}" presName="conn" presStyleLbl="parChTrans1D2" presStyleIdx="0" presStyleCnt="1"/>
      <dgm:spPr/>
      <dgm:t>
        <a:bodyPr/>
        <a:lstStyle/>
        <a:p>
          <a:endParaRPr lang="en-US"/>
        </a:p>
      </dgm:t>
    </dgm:pt>
    <dgm:pt modelId="{B4C461A1-CC4C-46B2-9E85-91D721F23F16}" type="pres">
      <dgm:prSet presAssocID="{93526467-2B3A-4DDB-860C-BC6532BA82D8}" presName="extraNode" presStyleLbl="node1" presStyleIdx="0" presStyleCnt="6"/>
      <dgm:spPr/>
    </dgm:pt>
    <dgm:pt modelId="{37509190-D85E-48D7-BA4E-497A3BD4C5C7}" type="pres">
      <dgm:prSet presAssocID="{93526467-2B3A-4DDB-860C-BC6532BA82D8}" presName="dstNode" presStyleLbl="node1" presStyleIdx="0" presStyleCnt="6"/>
      <dgm:spPr/>
    </dgm:pt>
    <dgm:pt modelId="{935DA7B9-8733-4B8A-8F73-125111432BD7}" type="pres">
      <dgm:prSet presAssocID="{3C18C356-B78E-4AB1-98F2-44D603E0E24C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02F935-D5C6-4216-8CA9-BDAAA2041C66}" type="pres">
      <dgm:prSet presAssocID="{3C18C356-B78E-4AB1-98F2-44D603E0E24C}" presName="accent_1" presStyleCnt="0"/>
      <dgm:spPr/>
    </dgm:pt>
    <dgm:pt modelId="{1652BDC5-0C53-45EA-B3F4-6B419E42443D}" type="pres">
      <dgm:prSet presAssocID="{3C18C356-B78E-4AB1-98F2-44D603E0E24C}" presName="accentRepeatNode" presStyleLbl="solidFgAcc1" presStyleIdx="0" presStyleCnt="6"/>
      <dgm:spPr/>
    </dgm:pt>
    <dgm:pt modelId="{EB46D1CC-BA0E-475F-A4F8-6A69FF7389FB}" type="pres">
      <dgm:prSet presAssocID="{5CE5770E-8A36-4F79-B727-436B8A08208C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0F250F-395C-42D0-A932-9DC3573E8BE4}" type="pres">
      <dgm:prSet presAssocID="{5CE5770E-8A36-4F79-B727-436B8A08208C}" presName="accent_2" presStyleCnt="0"/>
      <dgm:spPr/>
    </dgm:pt>
    <dgm:pt modelId="{F73CC839-914C-4896-872A-B8A274186B58}" type="pres">
      <dgm:prSet presAssocID="{5CE5770E-8A36-4F79-B727-436B8A08208C}" presName="accentRepeatNode" presStyleLbl="solidFgAcc1" presStyleIdx="1" presStyleCnt="6"/>
      <dgm:spPr/>
    </dgm:pt>
    <dgm:pt modelId="{F2DED30C-07F3-4288-A3D0-FED63F7385A3}" type="pres">
      <dgm:prSet presAssocID="{974BA415-1D57-41C6-9EFE-ABF61C600ECB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3B06CA-DE27-433D-94B0-97A1BDC0C8C1}" type="pres">
      <dgm:prSet presAssocID="{974BA415-1D57-41C6-9EFE-ABF61C600ECB}" presName="accent_3" presStyleCnt="0"/>
      <dgm:spPr/>
    </dgm:pt>
    <dgm:pt modelId="{851B99FF-C191-4902-A322-1DDA73D5CB7D}" type="pres">
      <dgm:prSet presAssocID="{974BA415-1D57-41C6-9EFE-ABF61C600ECB}" presName="accentRepeatNode" presStyleLbl="solidFgAcc1" presStyleIdx="2" presStyleCnt="6"/>
      <dgm:spPr/>
    </dgm:pt>
    <dgm:pt modelId="{DBED9194-8807-4961-ABAB-090A231C9BB8}" type="pres">
      <dgm:prSet presAssocID="{CE114901-118C-414E-AF21-5B35F75FB105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CAE6AC-06AE-4F48-931F-8CF2CD1BEDD0}" type="pres">
      <dgm:prSet presAssocID="{CE114901-118C-414E-AF21-5B35F75FB105}" presName="accent_4" presStyleCnt="0"/>
      <dgm:spPr/>
    </dgm:pt>
    <dgm:pt modelId="{5F31F5E3-1B19-4F2B-85CA-9E2256ED4B6C}" type="pres">
      <dgm:prSet presAssocID="{CE114901-118C-414E-AF21-5B35F75FB105}" presName="accentRepeatNode" presStyleLbl="solidFgAcc1" presStyleIdx="3" presStyleCnt="6"/>
      <dgm:spPr/>
    </dgm:pt>
    <dgm:pt modelId="{7B9EAA6C-31DF-4020-B71F-7945FD091CA3}" type="pres">
      <dgm:prSet presAssocID="{FC99864A-BC51-4465-AEF7-25DC127C787D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20A4C3-700E-4689-840F-C451E26AD9B0}" type="pres">
      <dgm:prSet presAssocID="{FC99864A-BC51-4465-AEF7-25DC127C787D}" presName="accent_5" presStyleCnt="0"/>
      <dgm:spPr/>
    </dgm:pt>
    <dgm:pt modelId="{7CC532A0-943E-4D90-97D5-C0686208F577}" type="pres">
      <dgm:prSet presAssocID="{FC99864A-BC51-4465-AEF7-25DC127C787D}" presName="accentRepeatNode" presStyleLbl="solidFgAcc1" presStyleIdx="4" presStyleCnt="6"/>
      <dgm:spPr/>
    </dgm:pt>
    <dgm:pt modelId="{4A71745A-5F03-4ADC-B0AB-EB4E3EA7E0B0}" type="pres">
      <dgm:prSet presAssocID="{AE86A68D-4223-4BA8-A7EA-D56DCCDF980E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14918-CC52-4C56-975C-E342F351D31D}" type="pres">
      <dgm:prSet presAssocID="{AE86A68D-4223-4BA8-A7EA-D56DCCDF980E}" presName="accent_6" presStyleCnt="0"/>
      <dgm:spPr/>
    </dgm:pt>
    <dgm:pt modelId="{34745684-F14D-4809-BC78-A4ADEFC7A9DA}" type="pres">
      <dgm:prSet presAssocID="{AE86A68D-4223-4BA8-A7EA-D56DCCDF980E}" presName="accentRepeatNode" presStyleLbl="solidFgAcc1" presStyleIdx="5" presStyleCnt="6"/>
      <dgm:spPr/>
    </dgm:pt>
  </dgm:ptLst>
  <dgm:cxnLst>
    <dgm:cxn modelId="{F8D5C0BB-6AC7-4351-BA9D-A8234131BB2D}" type="presOf" srcId="{045AC768-8EA2-4F4D-9E77-6BC0B32662F8}" destId="{73B6F85F-B17B-4670-A99D-10EEBCE8FF28}" srcOrd="0" destOrd="0" presId="urn:microsoft.com/office/officeart/2008/layout/VerticalCurvedList"/>
    <dgm:cxn modelId="{64EC2137-77D7-4780-9DC8-94D19F912598}" srcId="{93526467-2B3A-4DDB-860C-BC6532BA82D8}" destId="{FC99864A-BC51-4465-AEF7-25DC127C787D}" srcOrd="4" destOrd="0" parTransId="{814AF0B2-07A9-459E-B1AD-B7D856BA85C7}" sibTransId="{AE78CE0B-406C-46F1-8B0A-D39D8CD1DE5B}"/>
    <dgm:cxn modelId="{7A76CCBB-3649-4E1B-8A96-19071DC2D76A}" srcId="{93526467-2B3A-4DDB-860C-BC6532BA82D8}" destId="{CE114901-118C-414E-AF21-5B35F75FB105}" srcOrd="3" destOrd="0" parTransId="{CF1CA4A1-4F6D-46AE-8C4D-362AC2129074}" sibTransId="{BF5ADB6B-4FA7-4E30-B0CC-BB0CB3EB20DC}"/>
    <dgm:cxn modelId="{FC3629D4-8038-4A38-AA43-44F6426C7AE0}" type="presOf" srcId="{93526467-2B3A-4DDB-860C-BC6532BA82D8}" destId="{1CA7BBA9-1FBD-40EF-9DF8-22359145ECE9}" srcOrd="0" destOrd="0" presId="urn:microsoft.com/office/officeart/2008/layout/VerticalCurvedList"/>
    <dgm:cxn modelId="{0A7A4600-83AD-41E8-ACB7-2913CCA20E92}" type="presOf" srcId="{5CE5770E-8A36-4F79-B727-436B8A08208C}" destId="{EB46D1CC-BA0E-475F-A4F8-6A69FF7389FB}" srcOrd="0" destOrd="0" presId="urn:microsoft.com/office/officeart/2008/layout/VerticalCurvedList"/>
    <dgm:cxn modelId="{552F74AF-FA4E-490F-B846-330A6F400AAB}" type="presOf" srcId="{FC99864A-BC51-4465-AEF7-25DC127C787D}" destId="{7B9EAA6C-31DF-4020-B71F-7945FD091CA3}" srcOrd="0" destOrd="0" presId="urn:microsoft.com/office/officeart/2008/layout/VerticalCurvedList"/>
    <dgm:cxn modelId="{BC2C448F-A41D-454E-96E3-5825EBFD52D4}" srcId="{93526467-2B3A-4DDB-860C-BC6532BA82D8}" destId="{AE86A68D-4223-4BA8-A7EA-D56DCCDF980E}" srcOrd="5" destOrd="0" parTransId="{456947CE-5514-42A9-80E1-0EE942830874}" sibTransId="{7BF849FE-0596-48AD-8FB7-7502866B257B}"/>
    <dgm:cxn modelId="{A3FD980D-212E-449B-AE69-B2E6E5796D44}" srcId="{93526467-2B3A-4DDB-860C-BC6532BA82D8}" destId="{3C18C356-B78E-4AB1-98F2-44D603E0E24C}" srcOrd="0" destOrd="0" parTransId="{584A5CF5-C0C3-4022-9267-A1DCFFE1C1E3}" sibTransId="{045AC768-8EA2-4F4D-9E77-6BC0B32662F8}"/>
    <dgm:cxn modelId="{F40C9AD5-81DD-4F37-B5A8-75FE4ADE3A38}" type="presOf" srcId="{AE86A68D-4223-4BA8-A7EA-D56DCCDF980E}" destId="{4A71745A-5F03-4ADC-B0AB-EB4E3EA7E0B0}" srcOrd="0" destOrd="0" presId="urn:microsoft.com/office/officeart/2008/layout/VerticalCurvedList"/>
    <dgm:cxn modelId="{8B514A64-F7C8-41C1-988B-03B38A8141EC}" type="presOf" srcId="{CE114901-118C-414E-AF21-5B35F75FB105}" destId="{DBED9194-8807-4961-ABAB-090A231C9BB8}" srcOrd="0" destOrd="0" presId="urn:microsoft.com/office/officeart/2008/layout/VerticalCurvedList"/>
    <dgm:cxn modelId="{56E06DFC-2FAF-4044-B1CE-B7478EEE6C8B}" srcId="{93526467-2B3A-4DDB-860C-BC6532BA82D8}" destId="{974BA415-1D57-41C6-9EFE-ABF61C600ECB}" srcOrd="2" destOrd="0" parTransId="{D163424D-6122-41A4-AAC0-C044482D9F7C}" sibTransId="{4D3E7C77-E673-406E-8075-DD19E2CD94F8}"/>
    <dgm:cxn modelId="{663E488A-3D4F-4B2A-AB8E-8C5A68C686E4}" type="presOf" srcId="{3C18C356-B78E-4AB1-98F2-44D603E0E24C}" destId="{935DA7B9-8733-4B8A-8F73-125111432BD7}" srcOrd="0" destOrd="0" presId="urn:microsoft.com/office/officeart/2008/layout/VerticalCurvedList"/>
    <dgm:cxn modelId="{6AFF72B4-EC75-4D4C-9FA5-CFA5E82EBB03}" type="presOf" srcId="{974BA415-1D57-41C6-9EFE-ABF61C600ECB}" destId="{F2DED30C-07F3-4288-A3D0-FED63F7385A3}" srcOrd="0" destOrd="0" presId="urn:microsoft.com/office/officeart/2008/layout/VerticalCurvedList"/>
    <dgm:cxn modelId="{FD15896A-C222-42A0-BF14-D1F9A3E1DD93}" srcId="{93526467-2B3A-4DDB-860C-BC6532BA82D8}" destId="{5CE5770E-8A36-4F79-B727-436B8A08208C}" srcOrd="1" destOrd="0" parTransId="{E48AAA58-4176-48C6-B462-2CC6DAC3C486}" sibTransId="{E35FC0E1-A1F6-4062-9CA8-FE01F6D6A24A}"/>
    <dgm:cxn modelId="{482F1F53-BF3D-49F6-9A4B-91581E02A278}" type="presParOf" srcId="{1CA7BBA9-1FBD-40EF-9DF8-22359145ECE9}" destId="{A98DF7B3-D275-45DB-A1E4-3A3FB1C89208}" srcOrd="0" destOrd="0" presId="urn:microsoft.com/office/officeart/2008/layout/VerticalCurvedList"/>
    <dgm:cxn modelId="{7E989FB0-1448-413B-90BA-3828C98F231C}" type="presParOf" srcId="{A98DF7B3-D275-45DB-A1E4-3A3FB1C89208}" destId="{C1C9ED05-3D6D-497E-83C3-4C90A366E160}" srcOrd="0" destOrd="0" presId="urn:microsoft.com/office/officeart/2008/layout/VerticalCurvedList"/>
    <dgm:cxn modelId="{44719135-7680-4AE6-90D7-3AF9517E9EEE}" type="presParOf" srcId="{C1C9ED05-3D6D-497E-83C3-4C90A366E160}" destId="{C8C7DCFE-478C-4A92-B587-26009568FBAF}" srcOrd="0" destOrd="0" presId="urn:microsoft.com/office/officeart/2008/layout/VerticalCurvedList"/>
    <dgm:cxn modelId="{6C7A30EB-2F61-4815-A7B7-6BC1728D4BD1}" type="presParOf" srcId="{C1C9ED05-3D6D-497E-83C3-4C90A366E160}" destId="{73B6F85F-B17B-4670-A99D-10EEBCE8FF28}" srcOrd="1" destOrd="0" presId="urn:microsoft.com/office/officeart/2008/layout/VerticalCurvedList"/>
    <dgm:cxn modelId="{752B80BC-3468-4F0C-A82E-A74EF06769A1}" type="presParOf" srcId="{C1C9ED05-3D6D-497E-83C3-4C90A366E160}" destId="{B4C461A1-CC4C-46B2-9E85-91D721F23F16}" srcOrd="2" destOrd="0" presId="urn:microsoft.com/office/officeart/2008/layout/VerticalCurvedList"/>
    <dgm:cxn modelId="{F5B41741-52EC-44E8-81BC-AB24965AD3C5}" type="presParOf" srcId="{C1C9ED05-3D6D-497E-83C3-4C90A366E160}" destId="{37509190-D85E-48D7-BA4E-497A3BD4C5C7}" srcOrd="3" destOrd="0" presId="urn:microsoft.com/office/officeart/2008/layout/VerticalCurvedList"/>
    <dgm:cxn modelId="{0A571E6A-3043-4BF8-91D6-717D85FFF3C3}" type="presParOf" srcId="{A98DF7B3-D275-45DB-A1E4-3A3FB1C89208}" destId="{935DA7B9-8733-4B8A-8F73-125111432BD7}" srcOrd="1" destOrd="0" presId="urn:microsoft.com/office/officeart/2008/layout/VerticalCurvedList"/>
    <dgm:cxn modelId="{23AAA18F-07EC-4041-918A-788408106F49}" type="presParOf" srcId="{A98DF7B3-D275-45DB-A1E4-3A3FB1C89208}" destId="{1202F935-D5C6-4216-8CA9-BDAAA2041C66}" srcOrd="2" destOrd="0" presId="urn:microsoft.com/office/officeart/2008/layout/VerticalCurvedList"/>
    <dgm:cxn modelId="{A90FB044-35B1-42DC-ADA6-1226AD913B2B}" type="presParOf" srcId="{1202F935-D5C6-4216-8CA9-BDAAA2041C66}" destId="{1652BDC5-0C53-45EA-B3F4-6B419E42443D}" srcOrd="0" destOrd="0" presId="urn:microsoft.com/office/officeart/2008/layout/VerticalCurvedList"/>
    <dgm:cxn modelId="{FE8A862B-252A-430A-ADD1-75EEB066C06D}" type="presParOf" srcId="{A98DF7B3-D275-45DB-A1E4-3A3FB1C89208}" destId="{EB46D1CC-BA0E-475F-A4F8-6A69FF7389FB}" srcOrd="3" destOrd="0" presId="urn:microsoft.com/office/officeart/2008/layout/VerticalCurvedList"/>
    <dgm:cxn modelId="{E50DC1A3-84D7-4873-9013-5083D8B3FEC5}" type="presParOf" srcId="{A98DF7B3-D275-45DB-A1E4-3A3FB1C89208}" destId="{6B0F250F-395C-42D0-A932-9DC3573E8BE4}" srcOrd="4" destOrd="0" presId="urn:microsoft.com/office/officeart/2008/layout/VerticalCurvedList"/>
    <dgm:cxn modelId="{C1DE0A07-24AB-4605-ACF7-908245D77710}" type="presParOf" srcId="{6B0F250F-395C-42D0-A932-9DC3573E8BE4}" destId="{F73CC839-914C-4896-872A-B8A274186B58}" srcOrd="0" destOrd="0" presId="urn:microsoft.com/office/officeart/2008/layout/VerticalCurvedList"/>
    <dgm:cxn modelId="{4782BBC4-8043-43B6-AC9C-47AFD86D1B07}" type="presParOf" srcId="{A98DF7B3-D275-45DB-A1E4-3A3FB1C89208}" destId="{F2DED30C-07F3-4288-A3D0-FED63F7385A3}" srcOrd="5" destOrd="0" presId="urn:microsoft.com/office/officeart/2008/layout/VerticalCurvedList"/>
    <dgm:cxn modelId="{3A5CED1A-8491-47E9-A0DA-99FF07481CC3}" type="presParOf" srcId="{A98DF7B3-D275-45DB-A1E4-3A3FB1C89208}" destId="{DE3B06CA-DE27-433D-94B0-97A1BDC0C8C1}" srcOrd="6" destOrd="0" presId="urn:microsoft.com/office/officeart/2008/layout/VerticalCurvedList"/>
    <dgm:cxn modelId="{A18346EB-F03C-497B-B316-F65AC69D98B2}" type="presParOf" srcId="{DE3B06CA-DE27-433D-94B0-97A1BDC0C8C1}" destId="{851B99FF-C191-4902-A322-1DDA73D5CB7D}" srcOrd="0" destOrd="0" presId="urn:microsoft.com/office/officeart/2008/layout/VerticalCurvedList"/>
    <dgm:cxn modelId="{A7F85032-5371-49C6-B849-DF243BE94B8C}" type="presParOf" srcId="{A98DF7B3-D275-45DB-A1E4-3A3FB1C89208}" destId="{DBED9194-8807-4961-ABAB-090A231C9BB8}" srcOrd="7" destOrd="0" presId="urn:microsoft.com/office/officeart/2008/layout/VerticalCurvedList"/>
    <dgm:cxn modelId="{2462DFBA-1FBF-456D-813B-12FE4A9C37AB}" type="presParOf" srcId="{A98DF7B3-D275-45DB-A1E4-3A3FB1C89208}" destId="{E6CAE6AC-06AE-4F48-931F-8CF2CD1BEDD0}" srcOrd="8" destOrd="0" presId="urn:microsoft.com/office/officeart/2008/layout/VerticalCurvedList"/>
    <dgm:cxn modelId="{82252B01-498D-4FC7-BB68-947683132930}" type="presParOf" srcId="{E6CAE6AC-06AE-4F48-931F-8CF2CD1BEDD0}" destId="{5F31F5E3-1B19-4F2B-85CA-9E2256ED4B6C}" srcOrd="0" destOrd="0" presId="urn:microsoft.com/office/officeart/2008/layout/VerticalCurvedList"/>
    <dgm:cxn modelId="{16AAB2C9-10DA-4C71-8B42-42EE18EF9F10}" type="presParOf" srcId="{A98DF7B3-D275-45DB-A1E4-3A3FB1C89208}" destId="{7B9EAA6C-31DF-4020-B71F-7945FD091CA3}" srcOrd="9" destOrd="0" presId="urn:microsoft.com/office/officeart/2008/layout/VerticalCurvedList"/>
    <dgm:cxn modelId="{D32C90A8-3AF5-47F0-85E6-DA76298BB9E9}" type="presParOf" srcId="{A98DF7B3-D275-45DB-A1E4-3A3FB1C89208}" destId="{5320A4C3-700E-4689-840F-C451E26AD9B0}" srcOrd="10" destOrd="0" presId="urn:microsoft.com/office/officeart/2008/layout/VerticalCurvedList"/>
    <dgm:cxn modelId="{8970B174-5258-4C14-8605-F38DAE93E8E0}" type="presParOf" srcId="{5320A4C3-700E-4689-840F-C451E26AD9B0}" destId="{7CC532A0-943E-4D90-97D5-C0686208F577}" srcOrd="0" destOrd="0" presId="urn:microsoft.com/office/officeart/2008/layout/VerticalCurvedList"/>
    <dgm:cxn modelId="{B75EA106-795C-410F-825C-2E6EFD7DFE72}" type="presParOf" srcId="{A98DF7B3-D275-45DB-A1E4-3A3FB1C89208}" destId="{4A71745A-5F03-4ADC-B0AB-EB4E3EA7E0B0}" srcOrd="11" destOrd="0" presId="urn:microsoft.com/office/officeart/2008/layout/VerticalCurvedList"/>
    <dgm:cxn modelId="{13A6141D-0C57-4574-AE4E-B793DC2BA6A2}" type="presParOf" srcId="{A98DF7B3-D275-45DB-A1E4-3A3FB1C89208}" destId="{3E614918-CC52-4C56-975C-E342F351D31D}" srcOrd="12" destOrd="0" presId="urn:microsoft.com/office/officeart/2008/layout/VerticalCurvedList"/>
    <dgm:cxn modelId="{25ACF9C6-A2D3-4493-BB32-35FE3D90AC85}" type="presParOf" srcId="{3E614918-CC52-4C56-975C-E342F351D31D}" destId="{34745684-F14D-4809-BC78-A4ADEFC7A9D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09A086-3A70-4043-9F2F-6778B9DB78E5}" type="doc">
      <dgm:prSet loTypeId="urn:microsoft.com/office/officeart/2005/8/layout/arrow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CB68BE-0967-43BD-AB89-87D9BE5E1704}">
      <dgm:prSet phldrT="[Text]" custT="1"/>
      <dgm:spPr/>
      <dgm:t>
        <a:bodyPr/>
        <a:lstStyle/>
        <a:p>
          <a:r>
            <a:rPr lang="th-TH" sz="3600" b="1" dirty="0" smtClean="0">
              <a:solidFill>
                <a:srgbClr val="00B05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เครื่องมือที่ใช้เฝ้าระวังสิ่งแวดล้อม สามารถรู้ข้อมูลระดับความเข้มข้นของมลภาวะ ที่ผู้รับ (ชุมชน) ได้ในทันที</a:t>
          </a:r>
          <a:endParaRPr lang="en-US" sz="3600" b="1" dirty="0">
            <a:solidFill>
              <a:srgbClr val="00B05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F74A9388-9DBD-4DE8-9BB2-9E32094C13E0}" type="parTrans" cxnId="{A28680DD-E931-436B-9989-712DF024E519}">
      <dgm:prSet/>
      <dgm:spPr/>
      <dgm:t>
        <a:bodyPr/>
        <a:lstStyle/>
        <a:p>
          <a:endParaRPr lang="en-US"/>
        </a:p>
      </dgm:t>
    </dgm:pt>
    <dgm:pt modelId="{44B41652-F693-4CAF-B222-B5DFCC884A0D}" type="sibTrans" cxnId="{A28680DD-E931-436B-9989-712DF024E519}">
      <dgm:prSet/>
      <dgm:spPr/>
      <dgm:t>
        <a:bodyPr/>
        <a:lstStyle/>
        <a:p>
          <a:endParaRPr lang="en-US"/>
        </a:p>
      </dgm:t>
    </dgm:pt>
    <dgm:pt modelId="{031A728F-1D20-4BF4-AF75-67ECE3AAD1C2}">
      <dgm:prSet phldrT="[Text]" custT="1"/>
      <dgm:spPr/>
      <dgm:t>
        <a:bodyPr/>
        <a:lstStyle/>
        <a:p>
          <a:r>
            <a:rPr lang="th-TH" sz="3600" b="1" dirty="0" smtClean="0">
              <a:solidFill>
                <a:srgbClr val="C0000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แต่ต้องอาศัยผู้เชี่ยวชาญ หรือเครื่องคอมพิวเตอร์ ประสิทธิภาพสูง ทำการประมวลผลเพื่อระบุแหล่งกำเนิดของมลภาวะหรือทำนายเส้นทางของมลภาวะ</a:t>
          </a:r>
        </a:p>
      </dgm:t>
    </dgm:pt>
    <dgm:pt modelId="{3A021C58-11A6-489E-BD89-5F60DF02F853}" type="parTrans" cxnId="{18F61ED4-D2EE-419C-9FC6-06438D5964E3}">
      <dgm:prSet/>
      <dgm:spPr/>
      <dgm:t>
        <a:bodyPr/>
        <a:lstStyle/>
        <a:p>
          <a:endParaRPr lang="en-US"/>
        </a:p>
      </dgm:t>
    </dgm:pt>
    <dgm:pt modelId="{EB7A65BC-AB6D-46DC-BF2B-514D756FD103}" type="sibTrans" cxnId="{18F61ED4-D2EE-419C-9FC6-06438D5964E3}">
      <dgm:prSet/>
      <dgm:spPr/>
      <dgm:t>
        <a:bodyPr/>
        <a:lstStyle/>
        <a:p>
          <a:endParaRPr lang="en-US"/>
        </a:p>
      </dgm:t>
    </dgm:pt>
    <dgm:pt modelId="{7CDFB81F-C5D0-49CE-9D55-4C90206BA800}" type="pres">
      <dgm:prSet presAssocID="{8209A086-3A70-4043-9F2F-6778B9DB78E5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B542B-0607-4721-B08F-BAD86B8FFF39}" type="pres">
      <dgm:prSet presAssocID="{FFCB68BE-0967-43BD-AB89-87D9BE5E1704}" presName="upArrow" presStyleLbl="node1" presStyleIdx="0" presStyleCnt="2" custScaleX="49396" custScaleY="49397" custLinFactNeighborX="6994" custLinFactNeighborY="-11560"/>
      <dgm:spPr/>
    </dgm:pt>
    <dgm:pt modelId="{99AA224C-FFF9-45E3-83AA-BF4C45A89ADC}" type="pres">
      <dgm:prSet presAssocID="{FFCB68BE-0967-43BD-AB89-87D9BE5E1704}" presName="upArrowText" presStyleLbl="revTx" presStyleIdx="0" presStyleCnt="2" custScaleX="151453" custLinFactNeighborX="12749" custLinFactNeighborY="124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9E22C5-A6EA-49EE-913C-1B426DD4179A}" type="pres">
      <dgm:prSet presAssocID="{031A728F-1D20-4BF4-AF75-67ECE3AAD1C2}" presName="downArrow" presStyleLbl="node1" presStyleIdx="1" presStyleCnt="2" custScaleX="51925" custScaleY="51925" custLinFactNeighborX="-24605" custLinFactNeighborY="119"/>
      <dgm:spPr/>
    </dgm:pt>
    <dgm:pt modelId="{1D374DAA-0538-453C-9877-C9C6F4354809}" type="pres">
      <dgm:prSet presAssocID="{031A728F-1D20-4BF4-AF75-67ECE3AAD1C2}" presName="downArrowText" presStyleLbl="revTx" presStyleIdx="1" presStyleCnt="2" custScaleX="1524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8B86D0-0CF5-4994-A494-C2C2398F2F64}" type="presOf" srcId="{031A728F-1D20-4BF4-AF75-67ECE3AAD1C2}" destId="{1D374DAA-0538-453C-9877-C9C6F4354809}" srcOrd="0" destOrd="0" presId="urn:microsoft.com/office/officeart/2005/8/layout/arrow4"/>
    <dgm:cxn modelId="{2C28AED8-DFBA-4156-89BD-5D7CFB046262}" type="presOf" srcId="{8209A086-3A70-4043-9F2F-6778B9DB78E5}" destId="{7CDFB81F-C5D0-49CE-9D55-4C90206BA800}" srcOrd="0" destOrd="0" presId="urn:microsoft.com/office/officeart/2005/8/layout/arrow4"/>
    <dgm:cxn modelId="{A28680DD-E931-436B-9989-712DF024E519}" srcId="{8209A086-3A70-4043-9F2F-6778B9DB78E5}" destId="{FFCB68BE-0967-43BD-AB89-87D9BE5E1704}" srcOrd="0" destOrd="0" parTransId="{F74A9388-9DBD-4DE8-9BB2-9E32094C13E0}" sibTransId="{44B41652-F693-4CAF-B222-B5DFCC884A0D}"/>
    <dgm:cxn modelId="{18F61ED4-D2EE-419C-9FC6-06438D5964E3}" srcId="{8209A086-3A70-4043-9F2F-6778B9DB78E5}" destId="{031A728F-1D20-4BF4-AF75-67ECE3AAD1C2}" srcOrd="1" destOrd="0" parTransId="{3A021C58-11A6-489E-BD89-5F60DF02F853}" sibTransId="{EB7A65BC-AB6D-46DC-BF2B-514D756FD103}"/>
    <dgm:cxn modelId="{D969AD3F-1EF6-4216-A008-FEAA2D9FD12B}" type="presOf" srcId="{FFCB68BE-0967-43BD-AB89-87D9BE5E1704}" destId="{99AA224C-FFF9-45E3-83AA-BF4C45A89ADC}" srcOrd="0" destOrd="0" presId="urn:microsoft.com/office/officeart/2005/8/layout/arrow4"/>
    <dgm:cxn modelId="{6AC5A177-8EF5-4613-B8A8-7D686C3708F3}" type="presParOf" srcId="{7CDFB81F-C5D0-49CE-9D55-4C90206BA800}" destId="{76DB542B-0607-4721-B08F-BAD86B8FFF39}" srcOrd="0" destOrd="0" presId="urn:microsoft.com/office/officeart/2005/8/layout/arrow4"/>
    <dgm:cxn modelId="{1926338B-D34C-4701-AD37-3BE415BA608F}" type="presParOf" srcId="{7CDFB81F-C5D0-49CE-9D55-4C90206BA800}" destId="{99AA224C-FFF9-45E3-83AA-BF4C45A89ADC}" srcOrd="1" destOrd="0" presId="urn:microsoft.com/office/officeart/2005/8/layout/arrow4"/>
    <dgm:cxn modelId="{08D0A6A9-CA4B-416E-A958-BA9307DE2A00}" type="presParOf" srcId="{7CDFB81F-C5D0-49CE-9D55-4C90206BA800}" destId="{1C9E22C5-A6EA-49EE-913C-1B426DD4179A}" srcOrd="2" destOrd="0" presId="urn:microsoft.com/office/officeart/2005/8/layout/arrow4"/>
    <dgm:cxn modelId="{51146AC7-04F6-44BE-9047-3D2D4F0C666D}" type="presParOf" srcId="{7CDFB81F-C5D0-49CE-9D55-4C90206BA800}" destId="{1D374DAA-0538-453C-9877-C9C6F4354809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6F85F-B17B-4670-A99D-10EEBCE8FF28}">
      <dsp:nvSpPr>
        <dsp:cNvPr id="0" name=""/>
        <dsp:cNvSpPr/>
      </dsp:nvSpPr>
      <dsp:spPr>
        <a:xfrm>
          <a:off x="-5427711" y="-831103"/>
          <a:ext cx="6462806" cy="6462806"/>
        </a:xfrm>
        <a:prstGeom prst="blockArc">
          <a:avLst>
            <a:gd name="adj1" fmla="val 18900000"/>
            <a:gd name="adj2" fmla="val 2700000"/>
            <a:gd name="adj3" fmla="val 334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5DA7B9-8733-4B8A-8F73-125111432BD7}">
      <dsp:nvSpPr>
        <dsp:cNvPr id="0" name=""/>
        <dsp:cNvSpPr/>
      </dsp:nvSpPr>
      <dsp:spPr>
        <a:xfrm>
          <a:off x="385876" y="252799"/>
          <a:ext cx="7167303" cy="5054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167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ไม่ทราบที่อยู่แน่นอน </a:t>
          </a:r>
          <a:r>
            <a:rPr lang="en-US" sz="2400" b="1" kern="1200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(Fugitive)</a:t>
          </a:r>
          <a:endParaRPr lang="en-US" sz="2400" b="1" kern="1200" dirty="0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sp:txBody>
      <dsp:txXfrm>
        <a:off x="385876" y="252799"/>
        <a:ext cx="7167303" cy="505407"/>
      </dsp:txXfrm>
    </dsp:sp>
    <dsp:sp modelId="{1652BDC5-0C53-45EA-B3F4-6B419E42443D}">
      <dsp:nvSpPr>
        <dsp:cNvPr id="0" name=""/>
        <dsp:cNvSpPr/>
      </dsp:nvSpPr>
      <dsp:spPr>
        <a:xfrm>
          <a:off x="69996" y="189623"/>
          <a:ext cx="631758" cy="631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46D1CC-BA0E-475F-A4F8-6A69FF7389FB}">
      <dsp:nvSpPr>
        <dsp:cNvPr id="0" name=""/>
        <dsp:cNvSpPr/>
      </dsp:nvSpPr>
      <dsp:spPr>
        <a:xfrm>
          <a:off x="801608" y="1010814"/>
          <a:ext cx="6751571" cy="5054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167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การเผาไหม้ (</a:t>
          </a:r>
          <a:r>
            <a:rPr lang="en-US" sz="2400" b="1" kern="1200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Combustion</a:t>
          </a:r>
          <a:r>
            <a:rPr lang="th-TH" sz="2400" b="1" kern="1200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)</a:t>
          </a:r>
          <a:endParaRPr lang="en-US" sz="2400" b="1" kern="1200" dirty="0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sp:txBody>
      <dsp:txXfrm>
        <a:off x="801608" y="1010814"/>
        <a:ext cx="6751571" cy="505407"/>
      </dsp:txXfrm>
    </dsp:sp>
    <dsp:sp modelId="{F73CC839-914C-4896-872A-B8A274186B58}">
      <dsp:nvSpPr>
        <dsp:cNvPr id="0" name=""/>
        <dsp:cNvSpPr/>
      </dsp:nvSpPr>
      <dsp:spPr>
        <a:xfrm>
          <a:off x="485728" y="947638"/>
          <a:ext cx="631758" cy="631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DED30C-07F3-4288-A3D0-FED63F7385A3}">
      <dsp:nvSpPr>
        <dsp:cNvPr id="0" name=""/>
        <dsp:cNvSpPr/>
      </dsp:nvSpPr>
      <dsp:spPr>
        <a:xfrm>
          <a:off x="991711" y="1768829"/>
          <a:ext cx="6561467" cy="5054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167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จุดเชื่อม ข้อต่อ และการขนส่ง (</a:t>
          </a:r>
          <a:r>
            <a:rPr lang="en-US" sz="2400" b="1" kern="1200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Terminal &amp; Transportation</a:t>
          </a:r>
          <a:r>
            <a:rPr lang="th-TH" sz="2400" b="1" kern="1200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)</a:t>
          </a:r>
          <a:endParaRPr lang="en-US" sz="2400" b="1" kern="1200" dirty="0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sp:txBody>
      <dsp:txXfrm>
        <a:off x="991711" y="1768829"/>
        <a:ext cx="6561467" cy="505407"/>
      </dsp:txXfrm>
    </dsp:sp>
    <dsp:sp modelId="{851B99FF-C191-4902-A322-1DDA73D5CB7D}">
      <dsp:nvSpPr>
        <dsp:cNvPr id="0" name=""/>
        <dsp:cNvSpPr/>
      </dsp:nvSpPr>
      <dsp:spPr>
        <a:xfrm>
          <a:off x="675832" y="1705653"/>
          <a:ext cx="631758" cy="631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D9194-8807-4961-ABAB-090A231C9BB8}">
      <dsp:nvSpPr>
        <dsp:cNvPr id="0" name=""/>
        <dsp:cNvSpPr/>
      </dsp:nvSpPr>
      <dsp:spPr>
        <a:xfrm>
          <a:off x="991711" y="2526363"/>
          <a:ext cx="6561467" cy="5054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167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ถังกักเก็บ (</a:t>
          </a:r>
          <a:r>
            <a:rPr lang="en-US" sz="2400" b="1" kern="1200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Tanks)</a:t>
          </a:r>
          <a:endParaRPr lang="en-US" sz="2400" b="1" kern="1200" dirty="0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sp:txBody>
      <dsp:txXfrm>
        <a:off x="991711" y="2526363"/>
        <a:ext cx="6561467" cy="505407"/>
      </dsp:txXfrm>
    </dsp:sp>
    <dsp:sp modelId="{5F31F5E3-1B19-4F2B-85CA-9E2256ED4B6C}">
      <dsp:nvSpPr>
        <dsp:cNvPr id="0" name=""/>
        <dsp:cNvSpPr/>
      </dsp:nvSpPr>
      <dsp:spPr>
        <a:xfrm>
          <a:off x="675832" y="2463187"/>
          <a:ext cx="631758" cy="631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EAA6C-31DF-4020-B71F-7945FD091CA3}">
      <dsp:nvSpPr>
        <dsp:cNvPr id="0" name=""/>
        <dsp:cNvSpPr/>
      </dsp:nvSpPr>
      <dsp:spPr>
        <a:xfrm>
          <a:off x="801608" y="3284378"/>
          <a:ext cx="6751571" cy="5054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167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ปล่องเผาทิ้ง </a:t>
          </a:r>
          <a:r>
            <a:rPr lang="en-US" sz="2400" b="1" kern="1200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(Flare)</a:t>
          </a:r>
          <a:endParaRPr lang="en-US" sz="2400" b="1" kern="1200" dirty="0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sp:txBody>
      <dsp:txXfrm>
        <a:off x="801608" y="3284378"/>
        <a:ext cx="6751571" cy="505407"/>
      </dsp:txXfrm>
    </dsp:sp>
    <dsp:sp modelId="{7CC532A0-943E-4D90-97D5-C0686208F577}">
      <dsp:nvSpPr>
        <dsp:cNvPr id="0" name=""/>
        <dsp:cNvSpPr/>
      </dsp:nvSpPr>
      <dsp:spPr>
        <a:xfrm>
          <a:off x="485728" y="3221202"/>
          <a:ext cx="631758" cy="631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71745A-5F03-4ADC-B0AB-EB4E3EA7E0B0}">
      <dsp:nvSpPr>
        <dsp:cNvPr id="0" name=""/>
        <dsp:cNvSpPr/>
      </dsp:nvSpPr>
      <dsp:spPr>
        <a:xfrm>
          <a:off x="385876" y="4042393"/>
          <a:ext cx="7167303" cy="5054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167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ระบบ</a:t>
          </a:r>
          <a:r>
            <a:rPr lang="th-TH" sz="2400" b="1" kern="1200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บำบัดน้ำเสีย (</a:t>
          </a:r>
          <a:r>
            <a:rPr lang="en-US" sz="2400" b="1" kern="1200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Wastewater Treatment Plant</a:t>
          </a:r>
          <a:r>
            <a:rPr lang="th-TH" sz="2400" b="1" kern="1200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)</a:t>
          </a:r>
          <a:endParaRPr lang="en-US" sz="2400" b="1" kern="1200" dirty="0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sp:txBody>
      <dsp:txXfrm>
        <a:off x="385876" y="4042393"/>
        <a:ext cx="7167303" cy="505407"/>
      </dsp:txXfrm>
    </dsp:sp>
    <dsp:sp modelId="{34745684-F14D-4809-BC78-A4ADEFC7A9DA}">
      <dsp:nvSpPr>
        <dsp:cNvPr id="0" name=""/>
        <dsp:cNvSpPr/>
      </dsp:nvSpPr>
      <dsp:spPr>
        <a:xfrm>
          <a:off x="69996" y="3979217"/>
          <a:ext cx="631758" cy="631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DB542B-0607-4721-B08F-BAD86B8FFF39}">
      <dsp:nvSpPr>
        <dsp:cNvPr id="0" name=""/>
        <dsp:cNvSpPr/>
      </dsp:nvSpPr>
      <dsp:spPr>
        <a:xfrm>
          <a:off x="-61672" y="316643"/>
          <a:ext cx="1242111" cy="1138249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AA224C-FFF9-45E3-83AA-BF4C45A89ADC}">
      <dsp:nvSpPr>
        <dsp:cNvPr id="0" name=""/>
        <dsp:cNvSpPr/>
      </dsp:nvSpPr>
      <dsp:spPr>
        <a:xfrm>
          <a:off x="1157197" y="28596"/>
          <a:ext cx="6462802" cy="2304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0" rIns="256032" bIns="256032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600" b="1" kern="1200" dirty="0" smtClean="0">
              <a:solidFill>
                <a:srgbClr val="00B05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เครื่องมือที่ใช้เฝ้าระวังสิ่งแวดล้อม สามารถรู้ข้อมูลระดับความเข้มข้นของมลภาวะ ที่ผู้รับ (ชุมชน) ได้ในทันที</a:t>
          </a:r>
          <a:endParaRPr lang="en-US" sz="3600" b="1" kern="1200" dirty="0">
            <a:solidFill>
              <a:srgbClr val="00B05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sp:txBody>
      <dsp:txXfrm>
        <a:off x="1157197" y="28596"/>
        <a:ext cx="6462802" cy="2304288"/>
      </dsp:txXfrm>
    </dsp:sp>
    <dsp:sp modelId="{1C9E22C5-A6EA-49EE-913C-1B426DD4179A}">
      <dsp:nvSpPr>
        <dsp:cNvPr id="0" name=""/>
        <dsp:cNvSpPr/>
      </dsp:nvSpPr>
      <dsp:spPr>
        <a:xfrm>
          <a:off x="0" y="3052947"/>
          <a:ext cx="1305706" cy="1196501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374DAA-0538-453C-9877-C9C6F4354809}">
      <dsp:nvSpPr>
        <dsp:cNvPr id="0" name=""/>
        <dsp:cNvSpPr/>
      </dsp:nvSpPr>
      <dsp:spPr>
        <a:xfrm>
          <a:off x="1350917" y="2496312"/>
          <a:ext cx="6506626" cy="2304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0" rIns="256032" bIns="256032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600" b="1" kern="1200" dirty="0" smtClean="0">
              <a:solidFill>
                <a:srgbClr val="C0000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แต่ต้องอาศัยผู้เชี่ยวชาญ หรือเครื่องคอมพิวเตอร์ ประสิทธิภาพสูง ทำการประมวลผลเพื่อระบุแหล่งกำเนิดของมลภาวะหรือทำนายเส้นทางของมลภาวะ</a:t>
          </a:r>
        </a:p>
      </dsp:txBody>
      <dsp:txXfrm>
        <a:off x="1350917" y="2496312"/>
        <a:ext cx="6506626" cy="2304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28AC530-D705-4113-BAA2-922CBD769DF2}" type="datetimeFigureOut">
              <a:rPr lang="en-US" smtClean="0"/>
              <a:t>11/13/2015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860687"/>
            <a:ext cx="5681980" cy="4604861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19598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51B433AD-8FA0-4B8F-8372-491CF5BDC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41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433AD-8FA0-4B8F-8372-491CF5BDC8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65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- ข้อมูลจากจมูกอิเล็กทรอนิกส์</a:t>
            </a:r>
            <a:r>
              <a:rPr lang="th-TH" baseline="0" dirty="0" smtClean="0"/>
              <a:t> สามารถนำไปสร้างเป็นข้อมูลจากแหล่งกำเนิดได้</a:t>
            </a:r>
          </a:p>
          <a:p>
            <a:pPr marL="185732" indent="-185732">
              <a:buFontTx/>
              <a:buChar char="-"/>
            </a:pPr>
            <a:r>
              <a:rPr lang="en-US" baseline="0" dirty="0" smtClean="0"/>
              <a:t>source confirmation </a:t>
            </a:r>
            <a:r>
              <a:rPr lang="th-TH" baseline="0" dirty="0" smtClean="0"/>
              <a:t>ทำได้โดย </a:t>
            </a:r>
            <a:r>
              <a:rPr lang="en-US" baseline="0" dirty="0" smtClean="0"/>
              <a:t>multivariate model</a:t>
            </a:r>
          </a:p>
          <a:p>
            <a:pPr marL="185732" indent="-185732">
              <a:buFontTx/>
              <a:buChar char="-"/>
            </a:pPr>
            <a:r>
              <a:rPr lang="en-US" baseline="0" dirty="0" smtClean="0"/>
              <a:t>receptor model </a:t>
            </a:r>
            <a:r>
              <a:rPr lang="th-TH" baseline="0" dirty="0" smtClean="0"/>
              <a:t>ต้องหาวิธีการที่เหมาะสม</a:t>
            </a:r>
          </a:p>
          <a:p>
            <a:pPr marL="185732" indent="-185732">
              <a:buFontTx/>
              <a:buChar char="-"/>
            </a:pPr>
            <a:r>
              <a:rPr lang="en-US" baseline="0" dirty="0" smtClean="0"/>
              <a:t>meteorological data </a:t>
            </a:r>
            <a:r>
              <a:rPr lang="th-TH" baseline="0" dirty="0" smtClean="0"/>
              <a:t>ใช้เพื่อหา </a:t>
            </a:r>
            <a:r>
              <a:rPr lang="en-US" baseline="0" dirty="0" smtClean="0"/>
              <a:t>back trajectory</a:t>
            </a:r>
          </a:p>
          <a:p>
            <a:pPr marL="185732" indent="-185732">
              <a:buFontTx/>
              <a:buChar char="-"/>
            </a:pPr>
            <a:r>
              <a:rPr lang="en-US" baseline="0" dirty="0" smtClean="0"/>
              <a:t>geometry data </a:t>
            </a:r>
            <a:r>
              <a:rPr lang="th-TH" baseline="0" dirty="0" smtClean="0"/>
              <a:t>ใช้เพื่อกำหนดจุดบนแผนที่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433AD-8FA0-4B8F-8372-491CF5BDC8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64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โปรแกรมนี้ นิยมใช้ในประเทศไทย ซึ่งติดอันดับ </a:t>
            </a:r>
            <a:r>
              <a:rPr lang="en-US" dirty="0" smtClean="0"/>
              <a:t>top 10</a:t>
            </a:r>
            <a:r>
              <a:rPr lang="en-US" baseline="0" dirty="0" smtClean="0"/>
              <a:t> </a:t>
            </a:r>
            <a:r>
              <a:rPr lang="th-TH" baseline="0" dirty="0" smtClean="0"/>
              <a:t>ของปริมาณการใช้ทั่วโลก</a:t>
            </a:r>
          </a:p>
          <a:p>
            <a:r>
              <a:rPr lang="th-TH" baseline="0" dirty="0" smtClean="0"/>
              <a:t>(ข้อมูลจากสถิติการดาว์นโหลดโปรแกรม จากผู้พัฒนา)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433AD-8FA0-4B8F-8372-491CF5BDC8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62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570">
              <a:defRPr/>
            </a:pPr>
            <a:r>
              <a:rPr lang="en-US" sz="1300" dirty="0" err="1"/>
              <a:t>Kasem</a:t>
            </a:r>
            <a:r>
              <a:rPr lang="en-US" sz="1300" dirty="0"/>
              <a:t> </a:t>
            </a:r>
            <a:r>
              <a:rPr lang="en-US" sz="1300" dirty="0" err="1"/>
              <a:t>Pintong</a:t>
            </a:r>
            <a:r>
              <a:rPr lang="en-US" sz="1300" dirty="0"/>
              <a:t>.</a:t>
            </a:r>
            <a:r>
              <a:rPr lang="th-TH" sz="1300" dirty="0"/>
              <a:t> (2015). </a:t>
            </a:r>
            <a:r>
              <a:rPr lang="th-TH" sz="1300" i="1" dirty="0"/>
              <a:t>2</a:t>
            </a:r>
            <a:r>
              <a:rPr lang="en-US" sz="1300" i="1" dirty="0"/>
              <a:t>D Hydrodynamic Model (GIS Plugin)</a:t>
            </a:r>
            <a:r>
              <a:rPr lang="th-TH" sz="1300" dirty="0"/>
              <a:t>. เรียกใช้เมื่อ 03 11 2015 จาก </a:t>
            </a:r>
            <a:r>
              <a:rPr lang="en-US" sz="1300" dirty="0"/>
              <a:t>https://www.facebook.com/kasemp/: https://www.facebook.com/kasemp/media_set?set=a.</a:t>
            </a:r>
            <a:r>
              <a:rPr lang="th-TH" sz="1300" dirty="0"/>
              <a:t>494007207293728.127837.100000533605538</a:t>
            </a:r>
            <a:r>
              <a:rPr lang="en-US" sz="1300" dirty="0"/>
              <a:t>&amp;type=</a:t>
            </a:r>
            <a:r>
              <a:rPr lang="th-TH" sz="1300" dirty="0"/>
              <a:t>3</a:t>
            </a:r>
            <a:endParaRPr lang="en-US" sz="13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433AD-8FA0-4B8F-8372-491CF5BDC8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17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570">
              <a:defRPr/>
            </a:pPr>
            <a:r>
              <a:rPr lang="th-TH" sz="1300" dirty="0"/>
              <a:t>กระทรวงทรัพยากรธรรมชาติและสิ่งแวดล้อม กรมควบคุมมลพิษ. (2558). (ร่าง) รายงานสถานการณ์มลพิษของประเทศไทยปี 2557. กรุงเทพฯ: กรมควบคุมมลพิษ กระทรวงทรัพยากรธรรมชาติและสิ่งแวดล้อม.</a:t>
            </a:r>
            <a:endParaRPr lang="en-US" sz="13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433AD-8FA0-4B8F-8372-491CF5BDC8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8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433AD-8FA0-4B8F-8372-491CF5BDC8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90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570">
              <a:defRPr/>
            </a:pPr>
            <a:r>
              <a:rPr lang="en-US" sz="1300" dirty="0"/>
              <a:t>Gary A. Briggs.</a:t>
            </a:r>
            <a:r>
              <a:rPr lang="th-TH" sz="1300" dirty="0"/>
              <a:t> (1974). </a:t>
            </a:r>
            <a:r>
              <a:rPr lang="en-US" sz="1300" dirty="0"/>
              <a:t>Diffusion Estimation for Small Emissions.</a:t>
            </a:r>
            <a:r>
              <a:rPr lang="th-TH" sz="1300" dirty="0"/>
              <a:t> </a:t>
            </a:r>
            <a:r>
              <a:rPr lang="en-US" sz="1300" i="1" dirty="0"/>
              <a:t>Environmental Research Laboratories</a:t>
            </a:r>
            <a:r>
              <a:rPr lang="en-US" sz="1300" dirty="0"/>
              <a:t>, </a:t>
            </a:r>
            <a:r>
              <a:rPr lang="th-TH" sz="1300" dirty="0"/>
              <a:t>83-146.</a:t>
            </a:r>
            <a:endParaRPr lang="en-US" sz="13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433AD-8FA0-4B8F-8372-491CF5BDC8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95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Ridell</a:t>
            </a:r>
            <a:r>
              <a:rPr lang="en-US" dirty="0" smtClean="0"/>
              <a:t>, Bruce (2015) , </a:t>
            </a:r>
            <a:r>
              <a:rPr lang="en-US" dirty="0" err="1" smtClean="0"/>
              <a:t>Ch</a:t>
            </a:r>
            <a:r>
              <a:rPr lang="en-US" dirty="0" smtClean="0"/>
              <a:t> 19 Air Pollution, online : http://www.napavalley.edu/people/briddell/Documents/BIO%20112/Environment%209TH%20Ed/ch19.pdf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433AD-8FA0-4B8F-8372-491CF5BDC8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95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570">
              <a:defRPr/>
            </a:pPr>
            <a:r>
              <a:rPr lang="en-US" sz="1300" dirty="0"/>
              <a:t>John G. Watson, Tan Zhu , Judith C. Chow, Johann </a:t>
            </a:r>
            <a:r>
              <a:rPr lang="en-US" sz="1300" dirty="0" err="1"/>
              <a:t>Engelbrecht</a:t>
            </a:r>
            <a:r>
              <a:rPr lang="en-US" sz="1300" dirty="0"/>
              <a:t>, Eric M. Fujita , </a:t>
            </a:r>
            <a:r>
              <a:rPr lang="th-TH" sz="1300" dirty="0"/>
              <a:t>และ </a:t>
            </a:r>
            <a:r>
              <a:rPr lang="en-US" sz="1300" dirty="0"/>
              <a:t>William E. Wilson. (</a:t>
            </a:r>
            <a:r>
              <a:rPr lang="th-TH" sz="1300" dirty="0"/>
              <a:t>2002). </a:t>
            </a:r>
            <a:r>
              <a:rPr lang="en-US" sz="1300" dirty="0"/>
              <a:t>Receptor modeling application framework for particle source apportionment. Chemosphere, </a:t>
            </a:r>
            <a:r>
              <a:rPr lang="th-TH" sz="1300" dirty="0"/>
              <a:t>1093</a:t>
            </a:r>
            <a:r>
              <a:rPr lang="en-US" sz="1300" dirty="0"/>
              <a:t>–</a:t>
            </a:r>
            <a:r>
              <a:rPr lang="th-TH" sz="1300" dirty="0"/>
              <a:t>1136.</a:t>
            </a:r>
            <a:endParaRPr lang="en-US" sz="13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433AD-8FA0-4B8F-8372-491CF5BDC8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89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570">
              <a:defRPr/>
            </a:pPr>
            <a:r>
              <a:rPr lang="en-US" sz="1300" dirty="0" err="1"/>
              <a:t>Wanna</a:t>
            </a:r>
            <a:r>
              <a:rPr lang="en-US" sz="1300" dirty="0"/>
              <a:t> </a:t>
            </a:r>
            <a:r>
              <a:rPr lang="en-US" sz="1300" dirty="0" err="1"/>
              <a:t>Chueinta</a:t>
            </a:r>
            <a:r>
              <a:rPr lang="en-US" sz="1300" dirty="0"/>
              <a:t>, Philip K. </a:t>
            </a:r>
            <a:r>
              <a:rPr lang="en-US" sz="1300" dirty="0" err="1"/>
              <a:t>Hopke</a:t>
            </a:r>
            <a:r>
              <a:rPr lang="en-US" sz="1300" dirty="0"/>
              <a:t>, </a:t>
            </a:r>
            <a:r>
              <a:rPr lang="th-TH" sz="1300" dirty="0"/>
              <a:t>และ </a:t>
            </a:r>
            <a:r>
              <a:rPr lang="en-US" sz="1300" dirty="0" err="1"/>
              <a:t>Pentti</a:t>
            </a:r>
            <a:r>
              <a:rPr lang="en-US" sz="1300" dirty="0"/>
              <a:t> </a:t>
            </a:r>
            <a:r>
              <a:rPr lang="en-US" sz="1300" dirty="0" err="1"/>
              <a:t>Paatero</a:t>
            </a:r>
            <a:r>
              <a:rPr lang="en-US" sz="1300" dirty="0"/>
              <a:t>. (</a:t>
            </a:r>
            <a:r>
              <a:rPr lang="th-TH" sz="1300" dirty="0"/>
              <a:t>1999). </a:t>
            </a:r>
            <a:r>
              <a:rPr lang="en-US" sz="1300" dirty="0"/>
              <a:t>Investigation of sources of atmospheric aerosol at urban and suburban residential areas in Thailand by positive matrix factorization. Atmospheric Environment , </a:t>
            </a:r>
            <a:r>
              <a:rPr lang="th-TH" sz="1300" dirty="0"/>
              <a:t>3319-3329.</a:t>
            </a:r>
            <a:endParaRPr lang="en-US" sz="13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433AD-8FA0-4B8F-8372-491CF5BDC8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28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570">
              <a:defRPr/>
            </a:pPr>
            <a:r>
              <a:rPr lang="en-US" sz="1300" dirty="0"/>
              <a:t>Philip K. </a:t>
            </a:r>
            <a:r>
              <a:rPr lang="en-US" sz="1300" dirty="0" err="1"/>
              <a:t>Hopke</a:t>
            </a:r>
            <a:r>
              <a:rPr lang="en-US" sz="1300" dirty="0"/>
              <a:t>. (</a:t>
            </a:r>
            <a:r>
              <a:rPr lang="th-TH" sz="1300" dirty="0"/>
              <a:t>2003). </a:t>
            </a:r>
            <a:r>
              <a:rPr lang="en-US" sz="1300" dirty="0"/>
              <a:t>Recent developments in receptor modeling. Journal of </a:t>
            </a:r>
            <a:r>
              <a:rPr lang="en-US" sz="1300" dirty="0" err="1"/>
              <a:t>Chemometric</a:t>
            </a:r>
            <a:r>
              <a:rPr lang="en-US" sz="1300" dirty="0"/>
              <a:t>, </a:t>
            </a:r>
            <a:r>
              <a:rPr lang="th-TH" sz="1300" dirty="0"/>
              <a:t>255-265.</a:t>
            </a:r>
            <a:endParaRPr lang="en-US" sz="13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433AD-8FA0-4B8F-8372-491CF5BDC8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3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570">
              <a:defRPr/>
            </a:pPr>
            <a:r>
              <a:rPr lang="en-US" sz="1300" dirty="0"/>
              <a:t>Philip K. </a:t>
            </a:r>
            <a:r>
              <a:rPr lang="en-US" sz="1300" dirty="0" err="1"/>
              <a:t>Hopke</a:t>
            </a:r>
            <a:r>
              <a:rPr lang="en-US" sz="1300" dirty="0"/>
              <a:t>. (</a:t>
            </a:r>
            <a:r>
              <a:rPr lang="th-TH" sz="1300" dirty="0"/>
              <a:t>2003). </a:t>
            </a:r>
            <a:r>
              <a:rPr lang="en-US" sz="1300" dirty="0"/>
              <a:t>Recent developments in receptor modeling. Journal of </a:t>
            </a:r>
            <a:r>
              <a:rPr lang="en-US" sz="1300" dirty="0" err="1"/>
              <a:t>Chemometric</a:t>
            </a:r>
            <a:r>
              <a:rPr lang="en-US" sz="1300" dirty="0"/>
              <a:t>, </a:t>
            </a:r>
            <a:r>
              <a:rPr lang="th-TH" sz="1300" dirty="0"/>
              <a:t>255-265.</a:t>
            </a:r>
            <a:endParaRPr lang="en-US" sz="13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433AD-8FA0-4B8F-8372-491CF5BDC8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5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AA931-0EA8-44BB-A5B0-5902A8F7D71B}" type="datetime1">
              <a:rPr lang="en-US" smtClean="0"/>
              <a:t>11/13/2015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6972-76E9-40FC-BA31-E2A3B2F46D56}" type="datetime1">
              <a:rPr lang="en-US" smtClean="0"/>
              <a:t>11/13/2015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91802-8FB5-424C-90C3-D06E8E4FAA62}" type="datetime1">
              <a:rPr lang="en-US" smtClean="0"/>
              <a:t>11/13/2015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E2819-F881-476C-9F37-EBFAF03ADA42}" type="datetime1">
              <a:rPr lang="en-US" smtClean="0"/>
              <a:t>11/13/2015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65DC6-F5E9-46B5-BA5F-F78A22B600D9}" type="datetime1">
              <a:rPr lang="en-US" smtClean="0"/>
              <a:t>11/13/2015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F1363-392F-427A-8EE0-77FDEBE2B8C1}" type="datetime1">
              <a:rPr lang="en-US" smtClean="0"/>
              <a:t>11/13/2015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CF4E-DBD1-411F-83E8-668A0260C477}" type="datetime1">
              <a:rPr lang="en-US" smtClean="0"/>
              <a:t>11/13/2015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B5FE-3843-4E5F-ABF5-8D0D7C438EA7}" type="datetime1">
              <a:rPr lang="en-US" smtClean="0"/>
              <a:t>11/13/2015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2867A-7806-44DF-BB05-DB56274205A4}" type="datetime1">
              <a:rPr lang="en-US" smtClean="0"/>
              <a:t>11/13/2015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A0442-0E7B-40EA-BAB9-2B350E44CD46}" type="datetime1">
              <a:rPr lang="en-US" smtClean="0"/>
              <a:t>11/13/2015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F080C-0468-4809-8411-D23C928BBF39}" type="datetime1">
              <a:rPr lang="en-US" smtClean="0"/>
              <a:t>11/13/2015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942EE537-554D-4F2E-B6EC-E95362AF9E3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E782BCF-0028-4E34-B921-E983BC4C014A}" type="datetime1">
              <a:rPr lang="en-US" smtClean="0"/>
              <a:t>11/13/2015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pock.geosc.uh.edu/about.html" TargetMode="Externa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11uxB4OFEqQ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28800"/>
            <a:ext cx="7772400" cy="1971651"/>
          </a:xfrm>
        </p:spPr>
        <p:txBody>
          <a:bodyPr>
            <a:noAutofit/>
          </a:bodyPr>
          <a:lstStyle/>
          <a:p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โครงการพัฒนาโปรแกรมประยุกต์เพื่อสร้างแผนที่ทำนายแหล่งกำเนิด</a:t>
            </a:r>
            <a:r>
              <a:rPr lang="th-TH" sz="4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กลิ่น</a:t>
            </a:r>
            <a:r>
              <a:rPr lang="en-US" sz="4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/>
            </a:r>
            <a:br>
              <a:rPr lang="en-US" sz="4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</a:br>
            <a:r>
              <a:rPr lang="th-TH" sz="4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โดย</a:t>
            </a:r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ใช้ข้อมูลจากเครือข่ายจมูกอิเล็กทรอนิกส์</a:t>
            </a:r>
            <a:endParaRPr lang="en-US" sz="4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21088"/>
            <a:ext cx="6400800" cy="1417712"/>
          </a:xfrm>
        </p:spPr>
        <p:txBody>
          <a:bodyPr>
            <a:normAutofit/>
          </a:bodyPr>
          <a:lstStyle/>
          <a:p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กรณีศึกษา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พื้นที่นิคมอุตสาหกรรมมาบตาพุด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301851"/>
            <a:ext cx="936104" cy="80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12641"/>
            <a:ext cx="994345" cy="98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34297" y="5733256"/>
            <a:ext cx="3024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โดย นายโกศล  ตราชู</a:t>
            </a:r>
          </a:p>
          <a:p>
            <a:r>
              <a:rPr lang="th-TH" sz="2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รหัสนักศึกษา </a:t>
            </a:r>
            <a:r>
              <a:rPr lang="en-US" sz="2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55670102</a:t>
            </a:r>
            <a:endParaRPr lang="en-US" sz="2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4447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มลภาวะทางอากาศ</a:t>
            </a:r>
            <a:endParaRPr lang="en-US" sz="4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pic>
        <p:nvPicPr>
          <p:cNvPr id="4" name="Content Placeholder 3" descr="http://www.earthlyissues.com/images/Air_pollution_pathways_textbox.gif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0740"/>
            <a:ext cx="7620000" cy="435951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10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95936" y="6309320"/>
            <a:ext cx="1061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H Niramit AS" panose="02000506000000020004" pitchFamily="2" charset="-34"/>
                <a:cs typeface="TH Niramit AS" panose="02000506000000020004" pitchFamily="2" charset="-34"/>
              </a:rPr>
              <a:t>(</a:t>
            </a:r>
            <a:r>
              <a:rPr lang="en-US" dirty="0" err="1">
                <a:latin typeface="TH Niramit AS" panose="02000506000000020004" pitchFamily="2" charset="-34"/>
                <a:cs typeface="TH Niramit AS" panose="02000506000000020004" pitchFamily="2" charset="-34"/>
              </a:rPr>
              <a:t>Ridell</a:t>
            </a:r>
            <a:r>
              <a:rPr lang="en-US" dirty="0">
                <a:latin typeface="TH Niramit AS" panose="02000506000000020004" pitchFamily="2" charset="-34"/>
                <a:cs typeface="TH Niramit AS" panose="02000506000000020004" pitchFamily="2" charset="-34"/>
              </a:rPr>
              <a:t>, 2015)</a:t>
            </a:r>
          </a:p>
        </p:txBody>
      </p:sp>
    </p:spTree>
    <p:extLst>
      <p:ext uri="{BB962C8B-B14F-4D97-AF65-F5344CB8AC3E}">
        <p14:creationId xmlns:p14="http://schemas.microsoft.com/office/powerpoint/2010/main" val="108297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แบบจำลองคณิตศาสตร์</a:t>
            </a:r>
            <a:r>
              <a:rPr lang="en-US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เพื่อการพยากรณ์มลภาวะในอากาศ</a:t>
            </a:r>
            <a:endParaRPr lang="en-US" sz="4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แบบจำลองการแพร่กระจายกลิ่น </a:t>
            </a:r>
            <a:r>
              <a:rPr lang="en-US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(Dispersion Model</a:t>
            </a:r>
            <a:r>
              <a:rPr lang="en-US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)</a:t>
            </a:r>
            <a:endParaRPr lang="th-TH" sz="2800" b="1" dirty="0" smtClean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lvl="1"/>
            <a:r>
              <a:rPr lang="th-TH" sz="2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ต้องรู้ข้อมูลแหล่งกำเนิด, ที่กักเก็บ และ สภาพอากาศ (สภาวะคงตัวของบรรยากาศ)</a:t>
            </a:r>
          </a:p>
          <a:p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แบบจำลองโฟโต้เคมี (</a:t>
            </a:r>
            <a:r>
              <a:rPr lang="en-US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Photo chemical Model</a:t>
            </a:r>
            <a:r>
              <a:rPr lang="th-TH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)</a:t>
            </a:r>
          </a:p>
          <a:p>
            <a:pPr lvl="1"/>
            <a:r>
              <a:rPr lang="th-TH" sz="2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ต้องรู้ข้อมูล</a:t>
            </a:r>
            <a:r>
              <a:rPr lang="th-TH" sz="2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แหล่งกำเนิด, ที่กัก</a:t>
            </a:r>
            <a:r>
              <a:rPr lang="th-TH" sz="2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เก็บ, สภาพอากาศ และการเกิดปฏิกริยาทางเคมี-ฟิสิกส์ในอากาศของมลภาวะ</a:t>
            </a:r>
          </a:p>
          <a:p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แบบจำลองผู้รับ (</a:t>
            </a:r>
            <a:r>
              <a:rPr lang="en-US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Receptor model)</a:t>
            </a: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endParaRPr lang="th-TH" sz="2800" b="1" dirty="0" smtClean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lvl="1"/>
            <a:r>
              <a:rPr lang="th-TH" sz="2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ต้องรู้ลักษณะของมลภาวะที่แหล่งกำเนิดและที่ผู้รับ พร้อมทั้งสภาพอากาศ (ทิศทางและความเร็วลม)</a:t>
            </a:r>
            <a:endParaRPr lang="en-US" sz="2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5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แบบจำลองการแพร่กระจายกลิ่น </a:t>
            </a:r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(Dispersion Model)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077" y="1196752"/>
            <a:ext cx="3528392" cy="1627681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77525" y="2924944"/>
            <a:ext cx="15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/>
              <a:t>(Briggs, 1974)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716" y="3573015"/>
            <a:ext cx="3171825" cy="2466975"/>
          </a:xfrm>
          <a:prstGeom prst="rect">
            <a:avLst/>
          </a:prstGeom>
          <a:ln>
            <a:solidFill>
              <a:schemeClr val="accent5"/>
            </a:solidFill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5242985" y="6319192"/>
            <a:ext cx="2767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Gaussian Plume (</a:t>
            </a:r>
            <a:r>
              <a:rPr lang="en-US" sz="1400" dirty="0" err="1" smtClean="0"/>
              <a:t>source:wikipedia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51520" y="6319192"/>
            <a:ext cx="51207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Plume </a:t>
            </a:r>
            <a:r>
              <a:rPr lang="en-US" sz="1400" dirty="0" smtClean="0"/>
              <a:t>Shapes </a:t>
            </a:r>
            <a:r>
              <a:rPr lang="en-US" sz="1400" dirty="0"/>
              <a:t>(</a:t>
            </a:r>
            <a:r>
              <a:rPr lang="en-US" sz="1400" dirty="0" err="1"/>
              <a:t>source:http</a:t>
            </a:r>
            <a:r>
              <a:rPr lang="en-US" sz="1400" dirty="0"/>
              <a:t>://www.rag.org.au/tunnel/plumes.htm)</a:t>
            </a:r>
          </a:p>
        </p:txBody>
      </p:sp>
      <p:pic>
        <p:nvPicPr>
          <p:cNvPr id="1030" name="Picture 6" descr="http://www.rag.org.au/tunnel/graphics/fig3-16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49" r="15572" b="12694"/>
          <a:stretch/>
        </p:blipFill>
        <p:spPr bwMode="auto">
          <a:xfrm>
            <a:off x="539552" y="1339206"/>
            <a:ext cx="3991480" cy="4826098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87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แบบจำลองโฟโต้เคมี (</a:t>
            </a:r>
            <a:r>
              <a:rPr lang="en-US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Photo chemical Model</a:t>
            </a:r>
            <a:r>
              <a:rPr lang="th-TH" sz="4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2" descr="http://spock.geosc.uh.edu/aqf_flow_char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484784"/>
            <a:ext cx="3571911" cy="2849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figure 20-5b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888" y="3214453"/>
            <a:ext cx="3589590" cy="2736304"/>
          </a:xfrm>
          <a:prstGeom prst="rect">
            <a:avLst/>
          </a:prstGeom>
          <a:noFill/>
          <a:extLst/>
        </p:spPr>
      </p:pic>
      <p:sp>
        <p:nvSpPr>
          <p:cNvPr id="12" name="Rectangle 11"/>
          <p:cNvSpPr/>
          <p:nvPr/>
        </p:nvSpPr>
        <p:spPr>
          <a:xfrm>
            <a:off x="794349" y="4712711"/>
            <a:ext cx="3075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smtClean="0">
                <a:hlinkClick r:id="rId5"/>
              </a:rPr>
              <a:t>http</a:t>
            </a:r>
            <a:r>
              <a:rPr lang="en-US" sz="1200" dirty="0">
                <a:hlinkClick r:id="rId5"/>
              </a:rPr>
              <a:t>://</a:t>
            </a:r>
            <a:r>
              <a:rPr lang="en-US" sz="1200" dirty="0" smtClean="0">
                <a:hlinkClick r:id="rId5"/>
              </a:rPr>
              <a:t>spock.geosc.uh.edu/about.html</a:t>
            </a:r>
            <a:endParaRPr lang="en-US" sz="1200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1547664" y="4444106"/>
            <a:ext cx="117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AQF Flow Chart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80112" y="6032321"/>
            <a:ext cx="12377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/>
              <a:t>Smog Formation</a:t>
            </a:r>
            <a:endParaRPr lang="en-US" sz="1200" b="1" dirty="0"/>
          </a:p>
        </p:txBody>
      </p:sp>
      <p:sp>
        <p:nvSpPr>
          <p:cNvPr id="19" name="Rectangle 18"/>
          <p:cNvSpPr/>
          <p:nvPr/>
        </p:nvSpPr>
        <p:spPr>
          <a:xfrm>
            <a:off x="5591246" y="6348469"/>
            <a:ext cx="10118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(</a:t>
            </a:r>
            <a:r>
              <a:rPr lang="en-US" sz="1200" dirty="0" err="1"/>
              <a:t>Ridell</a:t>
            </a:r>
            <a:r>
              <a:rPr lang="en-US" sz="1200" dirty="0"/>
              <a:t>, 2015)</a:t>
            </a:r>
          </a:p>
        </p:txBody>
      </p:sp>
    </p:spTree>
    <p:extLst>
      <p:ext uri="{BB962C8B-B14F-4D97-AF65-F5344CB8AC3E}">
        <p14:creationId xmlns:p14="http://schemas.microsoft.com/office/powerpoint/2010/main" val="60457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ขั้นตอนวิธีในการใช้งานแบบจำลองผู้รับ</a:t>
            </a:r>
            <a:br>
              <a:rPr lang="th-TH" sz="4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</a:br>
            <a:r>
              <a:rPr lang="th-TH" sz="4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(</a:t>
            </a:r>
            <a:r>
              <a:rPr lang="en-US" sz="4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receptor model</a:t>
            </a:r>
            <a:r>
              <a:rPr lang="th-TH" sz="4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) </a:t>
            </a:r>
            <a:r>
              <a:rPr lang="en-US" sz="4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*</a:t>
            </a:r>
            <a:endParaRPr lang="en-US" sz="4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28650" indent="-514350">
              <a:buFont typeface="Arial" pitchFamily="34" charset="0"/>
              <a:buAutoNum type="arabicParenBoth"/>
            </a:pPr>
            <a:r>
              <a:rPr lang="th-TH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กำหนด</a:t>
            </a: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รูปแบบความคิด (</a:t>
            </a:r>
            <a:r>
              <a:rPr lang="en-US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Formulate conceptual model</a:t>
            </a: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) </a:t>
            </a:r>
          </a:p>
          <a:p>
            <a:pPr marL="628650" indent="-514350">
              <a:buFont typeface="Arial" pitchFamily="34" charset="0"/>
              <a:buAutoNum type="arabicParenBoth"/>
            </a:pP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เชื่อมโยงเข้ากับแหล่งปล่อยมลภาวะ (</a:t>
            </a:r>
            <a:r>
              <a:rPr lang="en-US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Compile emissions inventory</a:t>
            </a: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)</a:t>
            </a:r>
          </a:p>
          <a:p>
            <a:pPr marL="628650" indent="-514350">
              <a:buFont typeface="Arial" pitchFamily="34" charset="0"/>
              <a:buAutoNum type="arabicParenBoth"/>
            </a:pP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หาคุณลักษณะของมลภาวะที่แหล่งกำเนิด (</a:t>
            </a:r>
            <a:r>
              <a:rPr lang="en-US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Characterize source emissions</a:t>
            </a: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)</a:t>
            </a:r>
          </a:p>
          <a:p>
            <a:pPr marL="628650" indent="-514350">
              <a:buFont typeface="Arial" pitchFamily="34" charset="0"/>
              <a:buAutoNum type="arabicParenBoth"/>
            </a:pP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วิเคราะห์ตัวอย่างสารมลภาวะในบรรยากาศ</a:t>
            </a:r>
          </a:p>
          <a:p>
            <a:pPr marL="628650" indent="-514350">
              <a:buFont typeface="Arial" pitchFamily="34" charset="0"/>
              <a:buAutoNum type="arabicParenBoth"/>
            </a:pP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ยืนยันชนิดของแหล่งกำเนิด โดย </a:t>
            </a:r>
            <a:r>
              <a:rPr lang="en-US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multivariate model</a:t>
            </a:r>
            <a:endParaRPr lang="th-TH" sz="28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marL="628650" indent="-514350">
              <a:buFont typeface="Arial" pitchFamily="34" charset="0"/>
              <a:buAutoNum type="arabicParenBoth"/>
            </a:pP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หาปริมาณการปล่อยของแหล่งกำเนิด (</a:t>
            </a:r>
            <a:r>
              <a:rPr lang="en-US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Quantify source contribution</a:t>
            </a: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)</a:t>
            </a:r>
          </a:p>
          <a:p>
            <a:pPr marL="628650" indent="-514350">
              <a:buFont typeface="Arial" pitchFamily="34" charset="0"/>
              <a:buAutoNum type="arabicParenBoth"/>
            </a:pP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ประเมินการเปลี่ยนแปลงโดยการจำกัดสารตั้งต้น (</a:t>
            </a:r>
            <a:r>
              <a:rPr lang="en-US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Estimate profile changes and limiting precursors</a:t>
            </a: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)</a:t>
            </a:r>
          </a:p>
          <a:p>
            <a:pPr marL="628650" indent="-514350">
              <a:buFont typeface="Arial" pitchFamily="34" charset="0"/>
              <a:buAutoNum type="arabicParenBoth"/>
            </a:pP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ประเมินร่วมกับข้อมูลแหล่งกำเนิดหรือโมเดลอื่นๆ</a:t>
            </a:r>
            <a:endParaRPr lang="en-US" sz="28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3608" y="6309320"/>
            <a:ext cx="2364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 (Watson, </a:t>
            </a:r>
            <a:r>
              <a:rPr lang="en-US" dirty="0"/>
              <a:t>et al., 2002)</a:t>
            </a:r>
          </a:p>
        </p:txBody>
      </p:sp>
    </p:spTree>
    <p:extLst>
      <p:ext uri="{BB962C8B-B14F-4D97-AF65-F5344CB8AC3E}">
        <p14:creationId xmlns:p14="http://schemas.microsoft.com/office/powerpoint/2010/main" val="228228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52736"/>
            <a:ext cx="5976664" cy="20028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512" y="3212976"/>
            <a:ext cx="82809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Courier New" panose="02070309020205020404" pitchFamily="49" charset="0"/>
              <a:buChar char="o"/>
            </a:pPr>
            <a:r>
              <a:rPr lang="th-TH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เป็นการวิจัยเกี่ยวกับ </a:t>
            </a:r>
            <a:r>
              <a:rPr lang="en-US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PM </a:t>
            </a:r>
            <a:r>
              <a:rPr lang="th-TH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โดยนักวิจัยไทยในเขตกรุงเทพมหานครและจังหวัดปทุมธานี โดยใช้ </a:t>
            </a:r>
            <a:r>
              <a:rPr lang="en-US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receptor model</a:t>
            </a:r>
          </a:p>
          <a:p>
            <a:pPr marL="266700" indent="-266700">
              <a:buFont typeface="Courier New" panose="02070309020205020404" pitchFamily="49" charset="0"/>
              <a:buChar char="o"/>
            </a:pPr>
            <a:r>
              <a:rPr lang="th-TH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วิเคราะห์องค์ประกอบธาตุใน </a:t>
            </a:r>
            <a:r>
              <a:rPr lang="en-US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PM </a:t>
            </a:r>
            <a:r>
              <a:rPr lang="th-TH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โดยวิธี </a:t>
            </a:r>
            <a:r>
              <a:rPr lang="en-US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instrumental neutron activation analysis</a:t>
            </a:r>
            <a:endParaRPr lang="th-TH" sz="2000" dirty="0" smtClean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marL="266700" indent="-266700">
              <a:buFont typeface="Courier New" panose="02070309020205020404" pitchFamily="49" charset="0"/>
              <a:buChar char="o"/>
            </a:pPr>
            <a:r>
              <a:rPr lang="th-TH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วิเคราะห์ข้อมูลโดยวิธี </a:t>
            </a:r>
            <a:r>
              <a:rPr lang="en-US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positive matrix factorization </a:t>
            </a:r>
            <a:r>
              <a:rPr lang="th-TH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ตามด้วยการ </a:t>
            </a:r>
            <a:r>
              <a:rPr lang="en-US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rotation </a:t>
            </a:r>
            <a:r>
              <a:rPr lang="th-TH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เพื่อหา </a:t>
            </a:r>
            <a:r>
              <a:rPr lang="en-US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source </a:t>
            </a:r>
            <a:r>
              <a:rPr lang="th-TH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ที่เป็นไปได้ทั้งสองที่</a:t>
            </a:r>
          </a:p>
          <a:p>
            <a:pPr marL="266700" indent="-266700">
              <a:buFont typeface="Courier New" panose="02070309020205020404" pitchFamily="49" charset="0"/>
              <a:buChar char="o"/>
            </a:pPr>
            <a:r>
              <a:rPr lang="th-TH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พบในเขตกรุงเทพ </a:t>
            </a:r>
            <a:r>
              <a:rPr lang="en-US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6 </a:t>
            </a:r>
            <a:r>
              <a:rPr lang="th-TH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องค์ประกอบสำคัญ ส่วนเขตชานเมืองพบ </a:t>
            </a:r>
            <a:r>
              <a:rPr lang="en-US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5</a:t>
            </a:r>
            <a:r>
              <a:rPr lang="th-TH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 องค์ประกอบ</a:t>
            </a:r>
            <a:r>
              <a:rPr lang="th-TH" sz="2000" dirty="0">
                <a:latin typeface="TH Niramit AS" panose="02000506000000020004" pitchFamily="2" charset="-34"/>
                <a:cs typeface="TH Niramit AS" panose="02000506000000020004" pitchFamily="2" charset="-34"/>
              </a:rPr>
              <a:t>สำคัญ</a:t>
            </a:r>
            <a:endParaRPr lang="en-US" sz="2000" dirty="0" smtClean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marL="266700" indent="-266700">
              <a:buFont typeface="Courier New" panose="02070309020205020404" pitchFamily="49" charset="0"/>
              <a:buChar char="o"/>
            </a:pPr>
            <a:r>
              <a:rPr lang="th-TH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มลภาวะจากยานพาหนะ พบว่าในเขตเมืองมี </a:t>
            </a:r>
            <a:r>
              <a:rPr lang="en-US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Br </a:t>
            </a:r>
            <a:r>
              <a:rPr lang="th-TH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สูงกว่า รวมทั้ง </a:t>
            </a:r>
            <a:r>
              <a:rPr lang="en-US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Zn </a:t>
            </a:r>
            <a:r>
              <a:rPr lang="th-TH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และ </a:t>
            </a:r>
            <a:r>
              <a:rPr lang="en-US" sz="2000" dirty="0" err="1" smtClean="0">
                <a:latin typeface="TH Niramit AS" panose="02000506000000020004" pitchFamily="2" charset="-34"/>
                <a:cs typeface="TH Niramit AS" panose="02000506000000020004" pitchFamily="2" charset="-34"/>
              </a:rPr>
              <a:t>Mn</a:t>
            </a:r>
            <a:r>
              <a:rPr lang="th-TH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 ที่ปล่อยจากรถจักรยานยนต์ก็สูงกว่าชานเมือง</a:t>
            </a:r>
          </a:p>
          <a:p>
            <a:pPr marL="266700" indent="-266700">
              <a:buFont typeface="Courier New" panose="02070309020205020404" pitchFamily="49" charset="0"/>
              <a:buChar char="o"/>
            </a:pPr>
            <a:r>
              <a:rPr lang="th-TH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พบ </a:t>
            </a:r>
            <a:r>
              <a:rPr lang="en-US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Na </a:t>
            </a:r>
            <a:r>
              <a:rPr lang="th-TH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และ </a:t>
            </a:r>
            <a:r>
              <a:rPr lang="en-US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Cl </a:t>
            </a:r>
            <a:r>
              <a:rPr lang="th-TH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ที่เป็นองค์ประกอบจากเกลือทะเล ถึงแม้จะมีระยะห่างจากทะเลถึง </a:t>
            </a:r>
            <a:r>
              <a:rPr lang="en-US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35 </a:t>
            </a:r>
            <a:r>
              <a:rPr lang="th-TH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กิโลเมตร เป็นผลมาจากลมจากทิศใต้และตะวันตกเฉียงใต้ </a:t>
            </a:r>
          </a:p>
          <a:p>
            <a:pPr marL="266700" indent="-266700">
              <a:buFont typeface="Courier New" panose="02070309020205020404" pitchFamily="49" charset="0"/>
              <a:buChar char="o"/>
            </a:pPr>
            <a:r>
              <a:rPr lang="th-TH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พบการเผาไหม้ถ่านและไม้ ซึ่งมักจะเป็นมลภาวะที่เกิดในท้องถิ่น</a:t>
            </a:r>
          </a:p>
          <a:p>
            <a:pPr marL="266700" indent="-266700">
              <a:buFont typeface="Courier New" panose="02070309020205020404" pitchFamily="49" charset="0"/>
              <a:buChar char="o"/>
            </a:pPr>
            <a:r>
              <a:rPr lang="th-TH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พบ</a:t>
            </a:r>
            <a:r>
              <a:rPr lang="en-US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 Ca </a:t>
            </a:r>
            <a:r>
              <a:rPr lang="th-TH" sz="20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จากการก่อสร้างและจากโรงงานผลิตปูนพลาสเตอร์สองแห่งในพื้นที่จังหวัดปทุมธานี</a:t>
            </a:r>
            <a:endParaRPr lang="en-US" sz="2800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451793"/>
            <a:ext cx="698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th-TH" sz="2800" b="1" spc="-100" dirty="0">
                <a:solidFill>
                  <a:schemeClr val="tx2"/>
                </a:solidFill>
                <a:latin typeface="TH Niramit AS" panose="02000506000000020004" pitchFamily="2" charset="-34"/>
                <a:ea typeface="+mj-ea"/>
                <a:cs typeface="TH Niramit AS" panose="02000506000000020004" pitchFamily="2" charset="-34"/>
              </a:rPr>
              <a:t>ตัวอย่างการประยุกต์ใช้ </a:t>
            </a:r>
            <a:r>
              <a:rPr lang="en-US" sz="2800" b="1" spc="-100" dirty="0">
                <a:solidFill>
                  <a:schemeClr val="tx2"/>
                </a:solidFill>
                <a:latin typeface="TH Niramit AS" panose="02000506000000020004" pitchFamily="2" charset="-34"/>
                <a:ea typeface="+mj-ea"/>
                <a:cs typeface="TH Niramit AS" panose="02000506000000020004" pitchFamily="2" charset="-34"/>
              </a:rPr>
              <a:t>receptor model </a:t>
            </a:r>
            <a:r>
              <a:rPr lang="th-TH" sz="2800" b="1" spc="-100" dirty="0" smtClean="0">
                <a:solidFill>
                  <a:schemeClr val="tx2"/>
                </a:solidFill>
                <a:latin typeface="TH Niramit AS" panose="02000506000000020004" pitchFamily="2" charset="-34"/>
                <a:ea typeface="+mj-ea"/>
                <a:cs typeface="TH Niramit AS" panose="02000506000000020004" pitchFamily="2" charset="-34"/>
              </a:rPr>
              <a:t>กับ </a:t>
            </a:r>
            <a:r>
              <a:rPr lang="en-US" sz="2800" b="1" spc="-100" dirty="0" smtClean="0">
                <a:solidFill>
                  <a:schemeClr val="tx2"/>
                </a:solidFill>
                <a:latin typeface="TH Niramit AS" panose="02000506000000020004" pitchFamily="2" charset="-34"/>
                <a:ea typeface="+mj-ea"/>
                <a:cs typeface="TH Niramit AS" panose="02000506000000020004" pitchFamily="2" charset="-34"/>
              </a:rPr>
              <a:t>PM</a:t>
            </a:r>
            <a:r>
              <a:rPr lang="th-TH" sz="2800" b="1" spc="-100" dirty="0" smtClean="0">
                <a:solidFill>
                  <a:schemeClr val="tx2"/>
                </a:solidFill>
                <a:latin typeface="TH Niramit AS" panose="02000506000000020004" pitchFamily="2" charset="-34"/>
                <a:ea typeface="+mj-ea"/>
                <a:cs typeface="TH Niramit AS" panose="02000506000000020004" pitchFamily="2" charset="-34"/>
              </a:rPr>
              <a:t> (โดยนักวิจัยไทย)</a:t>
            </a:r>
            <a:endParaRPr lang="en-US" sz="2800" b="1" spc="-100" dirty="0">
              <a:solidFill>
                <a:schemeClr val="tx2"/>
              </a:solidFill>
              <a:latin typeface="TH Niramit AS" panose="02000506000000020004" pitchFamily="2" charset="-34"/>
              <a:ea typeface="+mj-ea"/>
              <a:cs typeface="TH Niramit AS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0736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การคำนวณ </a:t>
            </a:r>
            <a:r>
              <a:rPr lang="en-US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back Trajectory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th-TH" sz="2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วิธี </a:t>
            </a:r>
            <a:r>
              <a:rPr lang="en-US" sz="2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Resident time analysis (RTA) *</a:t>
            </a:r>
            <a:endParaRPr lang="th-TH" sz="2400" b="1" dirty="0" smtClean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marL="628650" indent="-514350">
              <a:buFont typeface="Arial" pitchFamily="34" charset="0"/>
              <a:buAutoNum type="arabicParenBoth"/>
            </a:pPr>
            <a:r>
              <a:rPr lang="th-TH" sz="2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สร้าง </a:t>
            </a:r>
            <a:r>
              <a:rPr lang="en-US" sz="2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grid Array </a:t>
            </a:r>
            <a:r>
              <a:rPr lang="th-TH" sz="2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รอบๆ </a:t>
            </a:r>
            <a:r>
              <a:rPr lang="en-US" sz="2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sampling site</a:t>
            </a:r>
            <a:r>
              <a:rPr lang="th-TH" sz="2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</a:p>
          <a:p>
            <a:pPr marL="628650" indent="-514350">
              <a:buFont typeface="Arial" pitchFamily="34" charset="0"/>
              <a:buAutoNum type="arabicParenBoth"/>
            </a:pPr>
            <a:r>
              <a:rPr lang="en-US" sz="2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Trajectories </a:t>
            </a:r>
            <a:r>
              <a:rPr lang="th-TH" sz="2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ที่หาออกมาได้ </a:t>
            </a:r>
            <a:r>
              <a:rPr lang="en-US" sz="2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r>
              <a:rPr lang="th-TH" sz="2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ประกอบด้วยลำดับของ</a:t>
            </a:r>
            <a:r>
              <a:rPr lang="en-US" sz="2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 segments</a:t>
            </a:r>
            <a:r>
              <a:rPr lang="th-TH" sz="2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r>
              <a:rPr lang="th-TH" sz="2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ที่</a:t>
            </a:r>
            <a:r>
              <a:rPr lang="th-TH" sz="2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ต่อเนื่องกัน โดยแต่</a:t>
            </a:r>
            <a:r>
              <a:rPr lang="th-TH" sz="2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ละ </a:t>
            </a:r>
            <a:r>
              <a:rPr lang="en-US" sz="2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segment </a:t>
            </a:r>
            <a:r>
              <a:rPr lang="th-TH" sz="2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จะแทนระยะเวลาที่คงที่ </a:t>
            </a:r>
            <a:endParaRPr lang="en-US" sz="2400" b="1" dirty="0" smtClean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marL="628650" indent="-514350">
              <a:buFont typeface="Arial" pitchFamily="34" charset="0"/>
              <a:buAutoNum type="arabicParenBoth"/>
            </a:pPr>
            <a:r>
              <a:rPr lang="th-TH" sz="2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แต่ละ </a:t>
            </a:r>
            <a:r>
              <a:rPr lang="en-US" sz="2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endpoint </a:t>
            </a:r>
            <a:r>
              <a:rPr lang="th-TH" sz="2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ในกริด คือเวลาของ </a:t>
            </a:r>
            <a:r>
              <a:rPr lang="en-US" sz="2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air parcel </a:t>
            </a:r>
            <a:r>
              <a:rPr lang="th-TH" sz="2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ที่เดินทางในกริด</a:t>
            </a:r>
            <a:endParaRPr lang="en-US" sz="2400" b="1" dirty="0" smtClean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marL="628650" indent="-514350">
              <a:buFont typeface="Arial" pitchFamily="34" charset="0"/>
              <a:buAutoNum type="arabicParenBoth"/>
            </a:pPr>
            <a:r>
              <a:rPr lang="en-US" sz="2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Residence </a:t>
            </a:r>
            <a:r>
              <a:rPr lang="en-US" sz="2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time </a:t>
            </a:r>
            <a:r>
              <a:rPr lang="th-TH" sz="2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ที่ลมใช้ไปในการเดินทางระหว่าง </a:t>
            </a:r>
            <a:r>
              <a:rPr lang="en-US" sz="2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grid cell</a:t>
            </a:r>
            <a:r>
              <a:rPr lang="th-TH" sz="2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จะเท่ากับจำนวน </a:t>
            </a:r>
            <a:r>
              <a:rPr lang="en-US" sz="2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endpoint </a:t>
            </a:r>
            <a:r>
              <a:rPr lang="th-TH" sz="2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ทั้งหมด </a:t>
            </a:r>
            <a:endParaRPr lang="en-US" sz="2400" b="1" dirty="0" smtClean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marL="628650" indent="-514350">
              <a:buFont typeface="Arial" pitchFamily="34" charset="0"/>
              <a:buAutoNum type="arabicParenBoth"/>
            </a:pPr>
            <a:r>
              <a:rPr lang="en-US" sz="2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residence </a:t>
            </a:r>
            <a:r>
              <a:rPr lang="en-US" sz="2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time </a:t>
            </a:r>
            <a:r>
              <a:rPr lang="en-US" sz="2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values</a:t>
            </a:r>
            <a:r>
              <a:rPr lang="th-TH" sz="2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 ขึ้นอยู่กับความเข้มข้น สามารถนำมาวาดบนแผนที่ เพื่อ</a:t>
            </a:r>
            <a:r>
              <a:rPr lang="th-TH" sz="2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หาทิศทางขอ</a:t>
            </a:r>
            <a:r>
              <a:rPr lang="th-TH" sz="2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งมลภาวะ จาก</a:t>
            </a:r>
            <a:r>
              <a:rPr lang="th-TH" sz="2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ทิศทางต่างๆ ที่พัดมายัง </a:t>
            </a:r>
            <a:r>
              <a:rPr lang="en-US" sz="2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sampling </a:t>
            </a:r>
            <a:r>
              <a:rPr lang="en-US" sz="2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site</a:t>
            </a:r>
            <a:r>
              <a:rPr lang="th-TH" sz="2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endParaRPr lang="en-US" sz="2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endParaRPr lang="en-US" sz="2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87624" y="6093296"/>
            <a:ext cx="1672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 (</a:t>
            </a:r>
            <a:r>
              <a:rPr lang="en-US" dirty="0" err="1"/>
              <a:t>Hopke</a:t>
            </a:r>
            <a:r>
              <a:rPr lang="en-US" dirty="0"/>
              <a:t>, 2003)</a:t>
            </a:r>
          </a:p>
        </p:txBody>
      </p:sp>
    </p:spTree>
    <p:extLst>
      <p:ext uri="{BB962C8B-B14F-4D97-AF65-F5344CB8AC3E}">
        <p14:creationId xmlns:p14="http://schemas.microsoft.com/office/powerpoint/2010/main" val="156561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การคำนวณ </a:t>
            </a:r>
            <a:r>
              <a:rPr lang="en-US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back Trajectory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114300" indent="0">
              <a:buNone/>
            </a:pPr>
            <a:r>
              <a:rPr lang="th-TH" sz="3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วิธี </a:t>
            </a:r>
            <a:r>
              <a:rPr lang="en-US" sz="3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Potential Source Contribution Function</a:t>
            </a:r>
            <a:r>
              <a:rPr lang="th-TH" sz="3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(</a:t>
            </a:r>
            <a:r>
              <a:rPr lang="en-US" sz="3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PSCF</a:t>
            </a:r>
            <a:r>
              <a:rPr lang="th-TH" sz="3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)</a:t>
            </a:r>
            <a:r>
              <a:rPr lang="en-US" sz="3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 *</a:t>
            </a:r>
            <a:endParaRPr lang="en-US" sz="3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marL="628650" indent="-514350">
              <a:buFont typeface="Arial" pitchFamily="34" charset="0"/>
              <a:buAutoNum type="arabicParenBoth"/>
            </a:pP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ปลายทางของ </a:t>
            </a:r>
            <a:r>
              <a:rPr lang="en-US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air parcel back trajectory </a:t>
            </a: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จะถูกกำหนดเป็น </a:t>
            </a:r>
            <a:r>
              <a:rPr lang="en-US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segment endpoints</a:t>
            </a: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</a:p>
          <a:p>
            <a:pPr marL="628650" indent="-514350">
              <a:buFont typeface="Arial" pitchFamily="34" charset="0"/>
              <a:buAutoNum type="arabicParenBoth"/>
            </a:pP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แต่ละ </a:t>
            </a:r>
            <a:r>
              <a:rPr lang="en-US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endpoint </a:t>
            </a: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จะมี </a:t>
            </a:r>
            <a:r>
              <a:rPr lang="en-US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latitude </a:t>
            </a: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และ</a:t>
            </a:r>
            <a:r>
              <a:rPr lang="en-US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longitude</a:t>
            </a: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เพื่อแทนจุดกลางของ </a:t>
            </a:r>
            <a:r>
              <a:rPr lang="en-US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air parcel </a:t>
            </a: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ที่เวลาใดๆ </a:t>
            </a:r>
          </a:p>
          <a:p>
            <a:pPr marL="628650" indent="-514350">
              <a:buFont typeface="Arial" pitchFamily="34" charset="0"/>
              <a:buAutoNum type="arabicParenBoth"/>
            </a:pP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การคำนวณ </a:t>
            </a:r>
            <a:r>
              <a:rPr lang="en-US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PSCF </a:t>
            </a: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จะแบ่งพื้นที่ออกเป็นกริดเซลล์ ครอบคลุม </a:t>
            </a:r>
            <a:r>
              <a:rPr lang="en-US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trajectory </a:t>
            </a:r>
            <a:r>
              <a:rPr lang="th-TH" sz="33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(โดย</a:t>
            </a: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ขนาดของกริดขึ้นอยู่กับขนาดของ</a:t>
            </a:r>
            <a:r>
              <a:rPr lang="th-TH" sz="33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พื้นที่)</a:t>
            </a:r>
            <a:endParaRPr lang="th-TH" sz="33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marL="628650" indent="-514350">
              <a:buFont typeface="Arial" pitchFamily="34" charset="0"/>
              <a:buAutoNum type="arabicParenBoth"/>
            </a:pP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การคำนวณโดยวิธีนี้ จะ</a:t>
            </a:r>
            <a:r>
              <a:rPr lang="th-TH" sz="33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ได้คำตอบออกมาหลายเส้นทาง แต่</a:t>
            </a: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เมื่อมีจำนวนของปลายทางที่ซ้ำกันมากพอ ก็จะยืนยันตำแหน่งของ </a:t>
            </a:r>
            <a:r>
              <a:rPr lang="en-US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source</a:t>
            </a: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ได้</a:t>
            </a:r>
          </a:p>
          <a:p>
            <a:pPr marL="628650" indent="-514350">
              <a:buFont typeface="Arial" pitchFamily="34" charset="0"/>
              <a:buAutoNum type="arabicParenBoth"/>
            </a:pPr>
            <a:r>
              <a:rPr lang="th-TH" sz="33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ปลายทางจาก</a:t>
            </a: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การคำนวณจะต้องมี </a:t>
            </a:r>
            <a:r>
              <a:rPr lang="en-US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error </a:t>
            </a: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เป็นแบบ </a:t>
            </a:r>
            <a:r>
              <a:rPr lang="en-US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random </a:t>
            </a: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และไม่เป็น </a:t>
            </a:r>
            <a:r>
              <a:rPr lang="en-US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systematic</a:t>
            </a: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</a:p>
          <a:p>
            <a:pPr marL="628650" indent="-514350">
              <a:buFont typeface="Arial" pitchFamily="34" charset="0"/>
              <a:buAutoNum type="arabicParenBoth"/>
            </a:pP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โมเดล </a:t>
            </a:r>
            <a:r>
              <a:rPr lang="en-US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PSCF</a:t>
            </a: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อาศัยการคำนวณทางแผนที่ โดยไม่ได้นำข้อมูลโดยละเอียดจากแหล่งกำเนิดมาร่วมด้วย</a:t>
            </a:r>
            <a:endParaRPr lang="en-US" sz="33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87624" y="6093296"/>
            <a:ext cx="1672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 (</a:t>
            </a:r>
            <a:r>
              <a:rPr lang="en-US" dirty="0" err="1"/>
              <a:t>Hopke</a:t>
            </a:r>
            <a:r>
              <a:rPr lang="en-US" dirty="0"/>
              <a:t>, 2003)</a:t>
            </a:r>
          </a:p>
        </p:txBody>
      </p:sp>
    </p:spTree>
    <p:extLst>
      <p:ext uri="{BB962C8B-B14F-4D97-AF65-F5344CB8AC3E}">
        <p14:creationId xmlns:p14="http://schemas.microsoft.com/office/powerpoint/2010/main" val="231423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เครือข่ายจมูกอิเล็กทรอนิกส์ (</a:t>
            </a:r>
            <a:r>
              <a:rPr lang="en-US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KMITL-IEAT</a:t>
            </a:r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)</a:t>
            </a:r>
            <a:endParaRPr lang="en-US" sz="4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3024336" cy="524380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72816"/>
            <a:ext cx="4710467" cy="45514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93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4300">
              <a:buClr>
                <a:schemeClr val="accent1"/>
              </a:buClr>
            </a:pPr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ผลการวิเคราะห์เชิงแผนที่ของเครือข่ายจมูกอิเล็กทรอนิกส์</a:t>
            </a:r>
            <a:endParaRPr lang="en-US" sz="4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19</a:t>
            </a:fld>
            <a:endParaRPr lang="en-US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38" y="1600200"/>
            <a:ext cx="7605923" cy="4800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100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ความเป็นมาและความสำคัญของปัญหา</a:t>
            </a:r>
            <a:endParaRPr lang="en-US" sz="4400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74930" y="1601661"/>
            <a:ext cx="915635" cy="4520903"/>
            <a:chOff x="7380312" y="1448754"/>
            <a:chExt cx="915635" cy="4520903"/>
          </a:xfrm>
        </p:grpSpPr>
        <p:sp>
          <p:nvSpPr>
            <p:cNvPr id="4" name="Rectangle 3"/>
            <p:cNvSpPr/>
            <p:nvPr/>
          </p:nvSpPr>
          <p:spPr>
            <a:xfrm>
              <a:off x="7380312" y="1448754"/>
              <a:ext cx="91563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12700">
                    <a:solidFill>
                      <a:schemeClr val="tx2">
                        <a:lumMod val="50000"/>
                      </a:schemeClr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2524</a:t>
              </a:r>
              <a:endParaRPr lang="en-US" sz="2800" b="1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380312" y="2614872"/>
              <a:ext cx="91563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12700">
                    <a:solidFill>
                      <a:schemeClr val="tx2">
                        <a:lumMod val="50000"/>
                      </a:schemeClr>
                    </a:solidFill>
                    <a:prstDash val="solid"/>
                  </a:ln>
                  <a:solidFill>
                    <a:srgbClr val="92D05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2534</a:t>
              </a:r>
              <a:endParaRPr lang="en-US" sz="2800" b="1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380312" y="3767000"/>
              <a:ext cx="91563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12700">
                    <a:solidFill>
                      <a:schemeClr val="tx2">
                        <a:lumMod val="50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2544</a:t>
              </a:r>
              <a:endParaRPr lang="en-US" sz="2800" b="1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380312" y="4853507"/>
              <a:ext cx="91563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12700">
                    <a:solidFill>
                      <a:schemeClr val="tx2">
                        <a:lumMod val="50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2554</a:t>
              </a:r>
              <a:endParaRPr lang="en-US" sz="2800" b="1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5" name="Down Arrow 4"/>
            <p:cNvSpPr/>
            <p:nvPr/>
          </p:nvSpPr>
          <p:spPr>
            <a:xfrm>
              <a:off x="7740352" y="1971974"/>
              <a:ext cx="288032" cy="5929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7740352" y="3136087"/>
              <a:ext cx="288032" cy="5929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own Arrow 11"/>
            <p:cNvSpPr/>
            <p:nvPr/>
          </p:nvSpPr>
          <p:spPr>
            <a:xfrm>
              <a:off x="7740352" y="4284980"/>
              <a:ext cx="288032" cy="5929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own Arrow 12"/>
            <p:cNvSpPr/>
            <p:nvPr/>
          </p:nvSpPr>
          <p:spPr>
            <a:xfrm>
              <a:off x="7740352" y="5376727"/>
              <a:ext cx="288032" cy="5929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9" name="Picture 5" descr="http://mpics.manager.co.th/pics/Images/557000006623103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231" y="4075094"/>
            <a:ext cx="1677065" cy="12577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://www.oknation.net/blog/home/user_data/file_data/201205/16/25284a9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698" y="1625588"/>
            <a:ext cx="1598471" cy="11988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http://www.oknation.net/blog/home/user_data/file_data/201205/22/87135da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415" y="5387957"/>
            <a:ext cx="1810993" cy="11439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http://www.oknation.net/blog/home/blog_data/528/2528/images/mab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379" y="2906915"/>
            <a:ext cx="1655812" cy="11027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図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125806"/>
            <a:ext cx="3168352" cy="2289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図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14" y="1371336"/>
            <a:ext cx="28575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866914" y="6488420"/>
            <a:ext cx="30651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altLang="ja-JP" sz="1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มาบตาพุด ยุค </a:t>
            </a:r>
            <a:r>
              <a:rPr lang="en-US" altLang="ja-JP" sz="1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2010s</a:t>
            </a:r>
            <a:r>
              <a:rPr lang="th-TH" altLang="ja-JP" sz="1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r>
              <a:rPr lang="en-US" altLang="ja-JP" sz="1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(Photo credit: JICA)</a:t>
            </a:r>
            <a:endParaRPr lang="ja-JP" altLang="en-US" sz="16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334532" y="6554320"/>
            <a:ext cx="18780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/>
              <a:t>(Photo credit: google)</a:t>
            </a:r>
            <a:endParaRPr kumimoji="1" lang="ja-JP" altLang="en-US" sz="1200" b="1" dirty="0"/>
          </a:p>
        </p:txBody>
      </p:sp>
      <p:sp>
        <p:nvSpPr>
          <p:cNvPr id="26" name="Rectangle 25"/>
          <p:cNvSpPr/>
          <p:nvPr/>
        </p:nvSpPr>
        <p:spPr>
          <a:xfrm>
            <a:off x="1866914" y="3566412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altLang="ja-JP" sz="16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มาบตาพุด ยุค </a:t>
            </a:r>
            <a:r>
              <a:rPr lang="en-US" altLang="ja-JP" sz="16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1990s (Photo credit: JICA)</a:t>
            </a:r>
            <a:endParaRPr kumimoji="1" lang="ja-JP" altLang="en-US" sz="16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1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ปัญหาที่พบในโปรแกรมวิเคราะห์เชิงแผนที่ของเครือข่ายจมูกอิเล็กทรอนิกส์ </a:t>
            </a:r>
            <a:endParaRPr lang="en-US" sz="4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2800" dirty="0">
                <a:latin typeface="TH Niramit AS" panose="02000506000000020004" pitchFamily="2" charset="-34"/>
                <a:cs typeface="TH Niramit AS" panose="02000506000000020004" pitchFamily="2" charset="-34"/>
              </a:rPr>
              <a:t>ผู้วิจัยได้เคยศึกษาการทำแผนที่ทำนายแหล่งกำเนิดกลิ่นจากข้อมูลที่เก็บได้จากเครือข่ายจมูกอิเล็กทรอนิกส์ที่ติดตั้งไปแล้ว </a:t>
            </a:r>
            <a:endParaRPr lang="th-TH" sz="2800" dirty="0" smtClean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th-TH" sz="2800" dirty="0">
                <a:latin typeface="TH Niramit AS" panose="02000506000000020004" pitchFamily="2" charset="-34"/>
                <a:cs typeface="TH Niramit AS" panose="02000506000000020004" pitchFamily="2" charset="-34"/>
              </a:rPr>
              <a:t>เป็นแบบจำลองอย่างง่ายใช้คำนวณและสร้างแผนที่ทำนายแหล่งกำเนิดกลิ่น โดยวิเคราะห์ค่าสหสัมพันธ์ของปริมาณกาซที่วัดได้กับทิศทาง</a:t>
            </a:r>
            <a:r>
              <a:rPr lang="th-TH" sz="28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ลม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h-TH" sz="28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ยังไม่ได้มีการนำความเร็วลมมาวิเคราะห์โดยละเอียด </a:t>
            </a:r>
            <a:endParaRPr lang="th-TH" sz="2800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th-TH" sz="2800" dirty="0">
                <a:latin typeface="TH Niramit AS" panose="02000506000000020004" pitchFamily="2" charset="-34"/>
                <a:cs typeface="TH Niramit AS" panose="02000506000000020004" pitchFamily="2" charset="-34"/>
              </a:rPr>
              <a:t>พบว่าการทำนายยังมีความคลาดเคลื่อนอยู่ในระดับหลายร้อยเมตร</a:t>
            </a:r>
          </a:p>
          <a:p>
            <a:endParaRPr lang="en-US" sz="2800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9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4300">
              <a:buClr>
                <a:schemeClr val="accent1"/>
              </a:buClr>
            </a:pPr>
            <a:r>
              <a:rPr lang="th-TH" sz="4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วิธีการที่</a:t>
            </a:r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นำเสนอ</a:t>
            </a:r>
            <a:endParaRPr lang="en-US" sz="4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21</a:t>
            </a:fld>
            <a:endParaRPr lang="en-US"/>
          </a:p>
        </p:txBody>
      </p:sp>
      <p:pic>
        <p:nvPicPr>
          <p:cNvPr id="307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36359"/>
            <a:ext cx="7344816" cy="524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641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4300">
              <a:buClr>
                <a:schemeClr val="accent1"/>
              </a:buClr>
            </a:pPr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โปรแกรมสร้างแผนที่ </a:t>
            </a:r>
            <a:r>
              <a:rPr lang="en-US" sz="4400" b="1" dirty="0" err="1">
                <a:latin typeface="TH Niramit AS" panose="02000506000000020004" pitchFamily="2" charset="-34"/>
                <a:cs typeface="TH Niramit AS" panose="02000506000000020004" pitchFamily="2" charset="-34"/>
              </a:rPr>
              <a:t>MapWindow</a:t>
            </a:r>
            <a:endParaRPr lang="en-US" sz="4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r>
              <a:rPr lang="th-TH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เป็น</a:t>
            </a: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โปรแกรม </a:t>
            </a:r>
            <a:r>
              <a:rPr lang="en-US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Open</a:t>
            </a: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r>
              <a:rPr lang="en-US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source </a:t>
            </a: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ที่ถูกสร้างขึ้นตามข้อกำหนดและความร่วมมือกับ </a:t>
            </a:r>
            <a:r>
              <a:rPr lang="en-US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USEPA</a:t>
            </a:r>
            <a:endParaRPr lang="th-TH" sz="2800" b="1" dirty="0" smtClean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th-TH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สามารถเพิ่ม </a:t>
            </a:r>
            <a:r>
              <a:rPr lang="en-US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Layers </a:t>
            </a:r>
            <a:r>
              <a:rPr lang="th-TH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บนแผนที่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h-TH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เพิ่มความสามารถด้วย </a:t>
            </a:r>
            <a:r>
              <a:rPr lang="en-US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Plug-ins</a:t>
            </a:r>
            <a:endParaRPr lang="en-US" sz="28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22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59448"/>
            <a:ext cx="5400807" cy="30963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4427984" y="2015976"/>
            <a:ext cx="3971925" cy="2997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627785" y="6333710"/>
            <a:ext cx="577212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 smtClean="0"/>
              <a:t>source : https</a:t>
            </a:r>
            <a:r>
              <a:rPr lang="en-US" sz="1600" dirty="0"/>
              <a:t>://www.youtube.com/watch?v=11uxB4OFEqQ</a:t>
            </a:r>
          </a:p>
        </p:txBody>
      </p:sp>
    </p:spTree>
    <p:extLst>
      <p:ext uri="{BB962C8B-B14F-4D97-AF65-F5344CB8AC3E}">
        <p14:creationId xmlns:p14="http://schemas.microsoft.com/office/powerpoint/2010/main" val="37876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4300">
              <a:buClr>
                <a:schemeClr val="accent1"/>
              </a:buClr>
            </a:pPr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ตัวอย่างการพัฒนาแผนที่บน </a:t>
            </a:r>
            <a:r>
              <a:rPr lang="en-US" sz="4400" b="1" dirty="0" err="1">
                <a:latin typeface="TH Niramit AS" panose="02000506000000020004" pitchFamily="2" charset="-34"/>
                <a:cs typeface="TH Niramit AS" panose="02000506000000020004" pitchFamily="2" charset="-34"/>
              </a:rPr>
              <a:t>MapWindow</a:t>
            </a:r>
            <a:endParaRPr lang="en-US" sz="4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23</a:t>
            </a:fld>
            <a:endParaRPr 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528" y="1412776"/>
            <a:ext cx="4032448" cy="2020968"/>
          </a:xfrm>
          <a:prstGeom prst="rect">
            <a:avLst/>
          </a:prstGeom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51520" y="4535655"/>
            <a:ext cx="4104456" cy="2061697"/>
          </a:xfrm>
          <a:prstGeom prst="rect">
            <a:avLst/>
          </a:prstGeom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4427984" y="3087479"/>
            <a:ext cx="3986213" cy="1997705"/>
          </a:xfrm>
          <a:prstGeom prst="rect">
            <a:avLst/>
          </a:prstGeom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6421090" y="6103168"/>
            <a:ext cx="18265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(</a:t>
            </a:r>
            <a:r>
              <a:rPr lang="en-US" sz="1400" dirty="0" err="1"/>
              <a:t>Kasem</a:t>
            </a:r>
            <a:r>
              <a:rPr lang="en-US" sz="1400" dirty="0"/>
              <a:t> </a:t>
            </a:r>
            <a:r>
              <a:rPr lang="en-US" sz="1400" dirty="0" err="1"/>
              <a:t>Pintong</a:t>
            </a:r>
            <a:r>
              <a:rPr lang="en-US" sz="1400" dirty="0" smtClean="0"/>
              <a:t>, </a:t>
            </a:r>
            <a:r>
              <a:rPr lang="en-US" sz="1400" dirty="0"/>
              <a:t>2015)</a:t>
            </a:r>
          </a:p>
        </p:txBody>
      </p:sp>
      <p:sp>
        <p:nvSpPr>
          <p:cNvPr id="9" name="Bent Arrow 8"/>
          <p:cNvSpPr/>
          <p:nvPr/>
        </p:nvSpPr>
        <p:spPr>
          <a:xfrm rot="5400000">
            <a:off x="4644008" y="2204864"/>
            <a:ext cx="864096" cy="57606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ent Arrow 9"/>
          <p:cNvSpPr/>
          <p:nvPr/>
        </p:nvSpPr>
        <p:spPr>
          <a:xfrm rot="10800000">
            <a:off x="4644008" y="5519340"/>
            <a:ext cx="864096" cy="57606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49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ระบบในเชิงพานิชย์ </a:t>
            </a:r>
            <a:r>
              <a:rPr lang="en-US" sz="4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: Odor </a:t>
            </a:r>
            <a:r>
              <a:rPr lang="en-US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Smart Monitoring</a:t>
            </a:r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endParaRPr lang="en-US" sz="4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th-TH" sz="28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โดยบริษัท </a:t>
            </a:r>
            <a:r>
              <a:rPr lang="en-US" sz="2800" dirty="0" err="1" smtClean="0">
                <a:latin typeface="TH Niramit AS" panose="02000506000000020004" pitchFamily="2" charset="-34"/>
                <a:cs typeface="TH Niramit AS" panose="02000506000000020004" pitchFamily="2" charset="-34"/>
              </a:rPr>
              <a:t>Odotech</a:t>
            </a:r>
            <a:r>
              <a:rPr lang="en-US" sz="28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r>
              <a:rPr lang="en-US" sz="2800" dirty="0" err="1" smtClean="0">
                <a:latin typeface="TH Niramit AS" panose="02000506000000020004" pitchFamily="2" charset="-34"/>
                <a:cs typeface="TH Niramit AS" panose="02000506000000020004" pitchFamily="2" charset="-34"/>
              </a:rPr>
              <a:t>inc.</a:t>
            </a:r>
            <a:r>
              <a:rPr lang="th-TH" sz="28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 ประเทศแคนาดา </a:t>
            </a:r>
            <a:endParaRPr lang="th-TH" sz="2800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r>
              <a:rPr lang="th-TH" sz="28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เป็นบริษัทที่ดำเนินการทางการค้า ให้บริการเฝ้าระวัง ติดตามและควบคุมมลพิษทางอากาศ</a:t>
            </a:r>
          </a:p>
          <a:p>
            <a:r>
              <a:rPr lang="th-TH" sz="28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ใช้แบบจำลอง</a:t>
            </a:r>
            <a:r>
              <a:rPr lang="en-US" sz="28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 dispersion </a:t>
            </a:r>
            <a:r>
              <a:rPr lang="th-TH" sz="28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ในการสร้างแผนที่มลภาวะ</a:t>
            </a:r>
            <a:endParaRPr lang="en-US" sz="2800" dirty="0" smtClean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lvl="1"/>
            <a:r>
              <a:rPr lang="th-TH" sz="26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เช่น </a:t>
            </a:r>
            <a:r>
              <a:rPr lang="en-US" sz="26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AERMOD, CALPUFF </a:t>
            </a:r>
            <a:r>
              <a:rPr lang="th-TH" sz="26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ร่วมกับเครือข่ายไร้สาย </a:t>
            </a:r>
            <a:r>
              <a:rPr lang="en-US" sz="26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TROPOS</a:t>
            </a:r>
            <a:endParaRPr lang="th-TH" sz="2600" dirty="0" smtClean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r>
              <a:rPr lang="th-TH" sz="2800" dirty="0" smtClean="0">
                <a:solidFill>
                  <a:srgbClr val="C00000"/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ปัจจุบันยังไม่ให้บริการเกี่ยวกับ </a:t>
            </a:r>
            <a:r>
              <a:rPr lang="en-US" sz="2800" dirty="0" smtClean="0">
                <a:solidFill>
                  <a:srgbClr val="C00000"/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receptor model</a:t>
            </a:r>
            <a:endParaRPr lang="en-US" sz="2800" dirty="0">
              <a:solidFill>
                <a:srgbClr val="C00000"/>
              </a:solidFill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24</a:t>
            </a:fld>
            <a:endParaRPr lang="en-US"/>
          </a:p>
        </p:txBody>
      </p:sp>
      <p:pic>
        <p:nvPicPr>
          <p:cNvPr id="2050" name="Picture 2" descr="OdoWatch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189141"/>
            <a:ext cx="2232247" cy="22322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99792" y="6017356"/>
            <a:ext cx="2824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[http://www.odotech.com/]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28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วิธีดำเนินงานวิจัย</a:t>
            </a:r>
            <a:endParaRPr lang="en-US" sz="4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9263" indent="-334963">
              <a:buFont typeface="+mj-lt"/>
              <a:buAutoNum type="arabicPeriod"/>
            </a:pPr>
            <a:r>
              <a:rPr lang="th-TH" sz="3200" b="1" spc="-1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ศึกษา</a:t>
            </a:r>
            <a:r>
              <a:rPr lang="th-TH" sz="3200" b="1" spc="-100" dirty="0">
                <a:latin typeface="TH Niramit AS" panose="02000506000000020004" pitchFamily="2" charset="-34"/>
                <a:cs typeface="TH Niramit AS" panose="02000506000000020004" pitchFamily="2" charset="-34"/>
              </a:rPr>
              <a:t>เทคนิควิธีการและงานวิจัยที่เกี่ยวข้อง</a:t>
            </a:r>
            <a:endParaRPr lang="en-US" sz="3200" b="1" spc="-100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marL="449263" indent="-334963">
              <a:buFont typeface="+mj-lt"/>
              <a:buAutoNum type="arabicPeriod"/>
            </a:pPr>
            <a:r>
              <a:rPr lang="th-TH" sz="3200" b="1" spc="-1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พัฒนา</a:t>
            </a:r>
            <a:r>
              <a:rPr lang="th-TH" sz="3200" b="1" spc="-100" dirty="0">
                <a:latin typeface="TH Niramit AS" panose="02000506000000020004" pitchFamily="2" charset="-34"/>
                <a:cs typeface="TH Niramit AS" panose="02000506000000020004" pitchFamily="2" charset="-34"/>
              </a:rPr>
              <a:t>โปรแกรมสร้างแผนที่ประเมินผลกระทบด้านกลิ่น โดยใช้ </a:t>
            </a:r>
            <a:r>
              <a:rPr lang="en-US" sz="3200" b="1" spc="-100" dirty="0">
                <a:latin typeface="TH Niramit AS" panose="02000506000000020004" pitchFamily="2" charset="-34"/>
                <a:cs typeface="TH Niramit AS" panose="02000506000000020004" pitchFamily="2" charset="-34"/>
              </a:rPr>
              <a:t>receptor model</a:t>
            </a:r>
          </a:p>
          <a:p>
            <a:pPr marL="449263" indent="-334963">
              <a:buFont typeface="+mj-lt"/>
              <a:buAutoNum type="arabicPeriod"/>
            </a:pPr>
            <a:r>
              <a:rPr lang="th-TH" sz="3200" b="1" spc="-1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การ</a:t>
            </a:r>
            <a:r>
              <a:rPr lang="th-TH" sz="3200" b="1" spc="-100" dirty="0">
                <a:latin typeface="TH Niramit AS" panose="02000506000000020004" pitchFamily="2" charset="-34"/>
                <a:cs typeface="TH Niramit AS" panose="02000506000000020004" pitchFamily="2" charset="-34"/>
              </a:rPr>
              <a:t>เก็บข้อมูลกลิ่นจากแหล่งกำเนิด เพื่อเป็นข้อมูลเบื้องต้นสำหรับการยืนยันแหล่งกำนิด </a:t>
            </a:r>
            <a:endParaRPr lang="en-US" sz="3200" b="1" spc="-100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marL="449263" indent="-334963">
              <a:buFont typeface="+mj-lt"/>
              <a:buAutoNum type="arabicPeriod"/>
            </a:pPr>
            <a:r>
              <a:rPr lang="th-TH" sz="3200" b="1" spc="-1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ตรวจสอบ</a:t>
            </a:r>
            <a:r>
              <a:rPr lang="th-TH" sz="3200" b="1" spc="-100" dirty="0">
                <a:latin typeface="TH Niramit AS" panose="02000506000000020004" pitchFamily="2" charset="-34"/>
                <a:cs typeface="TH Niramit AS" panose="02000506000000020004" pitchFamily="2" charset="-34"/>
              </a:rPr>
              <a:t>ความถูกต้องเชื่อถือได้ของโปรแกรมประยุกต์</a:t>
            </a:r>
            <a:endParaRPr lang="en-US" sz="3200" b="1" spc="-100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marL="449263" indent="-334963">
              <a:buFont typeface="+mj-lt"/>
              <a:buAutoNum type="arabicPeriod"/>
            </a:pPr>
            <a:r>
              <a:rPr lang="th-TH" sz="3200" b="1" spc="-1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สรุปผล</a:t>
            </a:r>
            <a:r>
              <a:rPr lang="th-TH" sz="3200" b="1" spc="-100" dirty="0">
                <a:latin typeface="TH Niramit AS" panose="02000506000000020004" pitchFamily="2" charset="-34"/>
                <a:cs typeface="TH Niramit AS" panose="02000506000000020004" pitchFamily="2" charset="-34"/>
              </a:rPr>
              <a:t>และจัดทำรายงานรูปเล่ม</a:t>
            </a:r>
            <a:endParaRPr lang="en-US" sz="3200" b="1" spc="-100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marL="449263" indent="-334963">
              <a:buFont typeface="+mj-lt"/>
              <a:buAutoNum type="arabicPeriod"/>
            </a:pPr>
            <a:r>
              <a:rPr lang="th-TH" sz="3200" b="1" spc="-1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ถ่ายทอด</a:t>
            </a:r>
            <a:r>
              <a:rPr lang="th-TH" sz="3200" b="1" spc="-100" dirty="0">
                <a:latin typeface="TH Niramit AS" panose="02000506000000020004" pitchFamily="2" charset="-34"/>
                <a:cs typeface="TH Niramit AS" panose="02000506000000020004" pitchFamily="2" charset="-34"/>
              </a:rPr>
              <a:t>ความรู้และอบรมการใช้งาน</a:t>
            </a:r>
            <a:endParaRPr lang="en-US" sz="3200" b="1" spc="-100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3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4300">
              <a:buClr>
                <a:schemeClr val="accent1"/>
              </a:buClr>
            </a:pPr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ประโยชน์ที่คาดว่าจะได้รับ</a:t>
            </a:r>
            <a:endParaRPr lang="en-US" sz="4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th-TH" sz="2800" spc="-100" dirty="0">
                <a:latin typeface="TH Niramit AS" panose="02000506000000020004" pitchFamily="2" charset="-34"/>
                <a:cs typeface="TH Niramit AS" panose="02000506000000020004" pitchFamily="2" charset="-34"/>
              </a:rPr>
              <a:t>เมื่อเสร็จสิ้นโครงการแล้ว จะได้โปรแกรมประยุกต์ เพื่อสร้างแผนที่ทำนายแหล่งกำเนิดกลิ่น โดยใช</a:t>
            </a:r>
            <a:r>
              <a:rPr lang="th-TH" sz="2800" spc="-1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ข้อมู</a:t>
            </a:r>
            <a:r>
              <a:rPr lang="th-TH" sz="2800" spc="-100" dirty="0">
                <a:latin typeface="TH Niramit AS" panose="02000506000000020004" pitchFamily="2" charset="-34"/>
                <a:cs typeface="TH Niramit AS" panose="02000506000000020004" pitchFamily="2" charset="-34"/>
              </a:rPr>
              <a:t>ล</a:t>
            </a:r>
            <a:r>
              <a:rPr lang="th-TH" sz="2800" spc="-1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จาก</a:t>
            </a:r>
            <a:r>
              <a:rPr lang="th-TH" sz="2800" spc="-100" dirty="0">
                <a:latin typeface="TH Niramit AS" panose="02000506000000020004" pitchFamily="2" charset="-34"/>
                <a:cs typeface="TH Niramit AS" panose="02000506000000020004" pitchFamily="2" charset="-34"/>
              </a:rPr>
              <a:t>เครือข่ายจมูก</a:t>
            </a:r>
            <a:r>
              <a:rPr lang="th-TH" sz="2800" spc="-1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อิเล็กทรอนิกส์ ใน</a:t>
            </a:r>
            <a:r>
              <a:rPr lang="th-TH" sz="2800" spc="-100" dirty="0">
                <a:latin typeface="TH Niramit AS" panose="02000506000000020004" pitchFamily="2" charset="-34"/>
                <a:cs typeface="TH Niramit AS" panose="02000506000000020004" pitchFamily="2" charset="-34"/>
              </a:rPr>
              <a:t>พื้นที่นิคมอุตสาหกรรมมาบตาพุด ที่สามารถใช้งานได้จริง</a:t>
            </a:r>
            <a:endParaRPr lang="en-US" sz="2800" spc="-100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5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แผนการดำเนินงาน</a:t>
            </a:r>
            <a:endParaRPr lang="en-US" sz="4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1447173"/>
              </p:ext>
            </p:extLst>
          </p:nvPr>
        </p:nvGraphicFramePr>
        <p:xfrm>
          <a:off x="323529" y="1124743"/>
          <a:ext cx="7992885" cy="49983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3499"/>
                <a:gridCol w="3062695"/>
                <a:gridCol w="506299"/>
                <a:gridCol w="506299"/>
                <a:gridCol w="506299"/>
                <a:gridCol w="506299"/>
                <a:gridCol w="506299"/>
                <a:gridCol w="506299"/>
                <a:gridCol w="506299"/>
                <a:gridCol w="506299"/>
                <a:gridCol w="506299"/>
              </a:tblGrid>
              <a:tr h="3176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ที่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ขั้นตอนและวิธีการดำเนินงาน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 gridSpan="9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เดือน (พ.ศ. </a:t>
                      </a: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2559</a:t>
                      </a:r>
                      <a:r>
                        <a:rPr lang="th-TH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)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156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ม.ค.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ก.พ.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มี.ค.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เม.ย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พ.ค.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มิ.ย.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ก.ค.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ส.ค.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ก.ย.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</a:tr>
              <a:tr h="3430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1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ศึกษาเทคนิควิธีการและงานวิจัยที่เกี่ยวข้อง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</a:tr>
              <a:tr h="5760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2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พัฒนาโปรแกรมสร้างแผนที่ประเมินผลกระทบด้านกลิ่น โดยใช้ </a:t>
                      </a:r>
                      <a:r>
                        <a:rPr lang="en-US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receptor model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</a:tr>
              <a:tr h="3600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3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เก็บข้อมูลกลิ่นจากแหล่งกำเนิด เพื่อเป็นข้อมูลเบื้องต้นสำหรับการยืนยันแหล่งกำเนิด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 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</a:tr>
              <a:tr h="2312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4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ตรวจสอบความถูกต้องเชื่อถือได้ของโปรแกรมประยุกต์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</a:tr>
              <a:tr h="304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5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สรุปผลและจัดทำรายงานรูปเล่ม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</a:tr>
              <a:tr h="6353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6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ถ่ายทอดความรู้และอบรมการใช้งานโปรแกรมประยุกต์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อ้างอิง</a:t>
            </a:r>
            <a:endParaRPr lang="en-US" sz="4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Gary A. Briggs.</a:t>
            </a:r>
            <a:r>
              <a:rPr lang="th-TH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 (1974). </a:t>
            </a:r>
            <a:r>
              <a:rPr lang="en-US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Diffusion Estimation for Small Emissions.</a:t>
            </a:r>
            <a:r>
              <a:rPr lang="th-TH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r>
              <a:rPr lang="en-US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Environmental Research Laboratories, </a:t>
            </a:r>
            <a:r>
              <a:rPr lang="th-TH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83-146.</a:t>
            </a:r>
          </a:p>
          <a:p>
            <a:r>
              <a:rPr lang="th-TH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กระทรวงทัรพยากรธรรมชาติและสิ่งแวดล้อม กรมควบคุมมลพิษ. (2558). (ร่าง) รายงานสถานการณ์มลพิษของประเทศไทยปี 2557. กรุงเทพฯ: กรมควบคุมมลพิษ กระทรวงทรัพยากรธรรมชาติและสิ่งแวดล้อม.</a:t>
            </a:r>
          </a:p>
          <a:p>
            <a:r>
              <a:rPr lang="en-US" sz="1800" dirty="0" err="1">
                <a:latin typeface="TH Niramit AS" panose="02000506000000020004" pitchFamily="2" charset="-34"/>
                <a:cs typeface="TH Niramit AS" panose="02000506000000020004" pitchFamily="2" charset="-34"/>
              </a:rPr>
              <a:t>Ridell</a:t>
            </a:r>
            <a:r>
              <a:rPr lang="en-US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, Bruce (2015) , </a:t>
            </a:r>
            <a:r>
              <a:rPr lang="en-US" sz="1800" dirty="0" err="1">
                <a:latin typeface="TH Niramit AS" panose="02000506000000020004" pitchFamily="2" charset="-34"/>
                <a:cs typeface="TH Niramit AS" panose="02000506000000020004" pitchFamily="2" charset="-34"/>
              </a:rPr>
              <a:t>Ch</a:t>
            </a:r>
            <a:r>
              <a:rPr lang="en-US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 19 Air Pollution, online : http://www.napavalley.edu/people/briddell/Documents/BIO%20112/Environment%209TH%20Ed/ch19.pdf</a:t>
            </a:r>
          </a:p>
          <a:p>
            <a:r>
              <a:rPr lang="en-US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John G. Watson, Tan Zhu , Judith C. Chow, Johann </a:t>
            </a:r>
            <a:r>
              <a:rPr lang="en-US" sz="1800" dirty="0" err="1">
                <a:latin typeface="TH Niramit AS" panose="02000506000000020004" pitchFamily="2" charset="-34"/>
                <a:cs typeface="TH Niramit AS" panose="02000506000000020004" pitchFamily="2" charset="-34"/>
              </a:rPr>
              <a:t>Engelbrecht</a:t>
            </a:r>
            <a:r>
              <a:rPr lang="en-US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, Eric M. Fujita , </a:t>
            </a:r>
            <a:r>
              <a:rPr lang="th-TH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และ </a:t>
            </a:r>
            <a:r>
              <a:rPr lang="en-US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William E. Wilson. (</a:t>
            </a:r>
            <a:r>
              <a:rPr lang="th-TH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2002). </a:t>
            </a:r>
            <a:r>
              <a:rPr lang="en-US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Receptor modeling application framework for particle source apportionment. Chemosphere, </a:t>
            </a:r>
            <a:r>
              <a:rPr lang="th-TH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1093</a:t>
            </a:r>
            <a:r>
              <a:rPr lang="en-US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–</a:t>
            </a:r>
            <a:r>
              <a:rPr lang="th-TH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1136.</a:t>
            </a:r>
            <a:endParaRPr lang="en-US" sz="1800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r>
              <a:rPr lang="en-US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Philip K. </a:t>
            </a:r>
            <a:r>
              <a:rPr lang="en-US" sz="1800" dirty="0" err="1">
                <a:latin typeface="TH Niramit AS" panose="02000506000000020004" pitchFamily="2" charset="-34"/>
                <a:cs typeface="TH Niramit AS" panose="02000506000000020004" pitchFamily="2" charset="-34"/>
              </a:rPr>
              <a:t>Hopke</a:t>
            </a:r>
            <a:r>
              <a:rPr lang="en-US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. (</a:t>
            </a:r>
            <a:r>
              <a:rPr lang="th-TH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2003). </a:t>
            </a:r>
            <a:r>
              <a:rPr lang="en-US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Recent developments in receptor modeling. Journal of </a:t>
            </a:r>
            <a:r>
              <a:rPr lang="en-US" sz="1800" dirty="0" err="1">
                <a:latin typeface="TH Niramit AS" panose="02000506000000020004" pitchFamily="2" charset="-34"/>
                <a:cs typeface="TH Niramit AS" panose="02000506000000020004" pitchFamily="2" charset="-34"/>
              </a:rPr>
              <a:t>Chemometric</a:t>
            </a:r>
            <a:r>
              <a:rPr lang="en-US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, </a:t>
            </a:r>
            <a:r>
              <a:rPr lang="th-TH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255-265.</a:t>
            </a:r>
            <a:endParaRPr lang="en-US" sz="1800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r>
              <a:rPr lang="en-US" sz="1800" dirty="0">
                <a:latin typeface="TH Niramit AS" panose="02000506000000020004" pitchFamily="2" charset="-34"/>
                <a:cs typeface="TH Niramit AS" panose="02000506000000020004" pitchFamily="2" charset="-34"/>
                <a:hlinkClick r:id="rId2"/>
              </a:rPr>
              <a:t>https://</a:t>
            </a:r>
            <a:r>
              <a:rPr lang="en-US" sz="1800" dirty="0" smtClean="0">
                <a:latin typeface="TH Niramit AS" panose="02000506000000020004" pitchFamily="2" charset="-34"/>
                <a:cs typeface="TH Niramit AS" panose="02000506000000020004" pitchFamily="2" charset="-34"/>
                <a:hlinkClick r:id="rId2"/>
              </a:rPr>
              <a:t>www.youtube.com/watch?v=11uxB4OFEqQ</a:t>
            </a:r>
            <a:endParaRPr lang="th-TH" sz="1800" dirty="0" smtClean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r>
              <a:rPr lang="en-US" sz="1800" dirty="0" err="1">
                <a:latin typeface="TH Niramit AS" panose="02000506000000020004" pitchFamily="2" charset="-34"/>
                <a:cs typeface="TH Niramit AS" panose="02000506000000020004" pitchFamily="2" charset="-34"/>
              </a:rPr>
              <a:t>Kasem</a:t>
            </a:r>
            <a:r>
              <a:rPr lang="en-US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r>
              <a:rPr lang="en-US" sz="1800" dirty="0" err="1">
                <a:latin typeface="TH Niramit AS" panose="02000506000000020004" pitchFamily="2" charset="-34"/>
                <a:cs typeface="TH Niramit AS" panose="02000506000000020004" pitchFamily="2" charset="-34"/>
              </a:rPr>
              <a:t>Pintong</a:t>
            </a:r>
            <a:r>
              <a:rPr lang="en-US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.</a:t>
            </a:r>
            <a:r>
              <a:rPr lang="th-TH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 (2015). 2</a:t>
            </a:r>
            <a:r>
              <a:rPr lang="en-US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D Hydrodynamic Model (GIS Plugin)</a:t>
            </a:r>
            <a:r>
              <a:rPr lang="th-TH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. เรียกใช้เมื่อ 03 11 2015 จาก </a:t>
            </a:r>
            <a:r>
              <a:rPr lang="en-US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https://www.facebook.com/kasemp/: https://www.facebook.com/kasemp/media_set?set=a.</a:t>
            </a:r>
            <a:r>
              <a:rPr lang="th-TH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494007207293728.127837.100000533605538</a:t>
            </a:r>
            <a:r>
              <a:rPr lang="en-US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&amp;type=</a:t>
            </a:r>
            <a:r>
              <a:rPr lang="th-TH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3</a:t>
            </a:r>
            <a:endParaRPr lang="en-US" sz="1800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r>
              <a:rPr lang="en-US" sz="1800" dirty="0" err="1">
                <a:latin typeface="TH Niramit AS" panose="02000506000000020004" pitchFamily="2" charset="-34"/>
                <a:cs typeface="TH Niramit AS" panose="02000506000000020004" pitchFamily="2" charset="-34"/>
              </a:rPr>
              <a:t>Odotech</a:t>
            </a:r>
            <a:r>
              <a:rPr lang="en-US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. (</a:t>
            </a:r>
            <a:r>
              <a:rPr lang="th-TH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2015). </a:t>
            </a:r>
            <a:r>
              <a:rPr lang="en-US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Odor Measurement &amp; Analysis Tools. </a:t>
            </a:r>
            <a:r>
              <a:rPr lang="th-TH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เข้าถึงได้จาก </a:t>
            </a:r>
            <a:r>
              <a:rPr lang="en-US" sz="1800" dirty="0" err="1">
                <a:latin typeface="TH Niramit AS" panose="02000506000000020004" pitchFamily="2" charset="-34"/>
                <a:cs typeface="TH Niramit AS" panose="02000506000000020004" pitchFamily="2" charset="-34"/>
              </a:rPr>
              <a:t>Odotech</a:t>
            </a:r>
            <a:r>
              <a:rPr lang="en-US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r>
              <a:rPr lang="en-US" sz="1800" dirty="0" err="1">
                <a:latin typeface="TH Niramit AS" panose="02000506000000020004" pitchFamily="2" charset="-34"/>
                <a:cs typeface="TH Niramit AS" panose="02000506000000020004" pitchFamily="2" charset="-34"/>
              </a:rPr>
              <a:t>inc</a:t>
            </a:r>
            <a:r>
              <a:rPr lang="en-US" sz="1800" dirty="0">
                <a:latin typeface="TH Niramit AS" panose="02000506000000020004" pitchFamily="2" charset="-34"/>
                <a:cs typeface="TH Niramit AS" panose="02000506000000020004" pitchFamily="2" charset="-34"/>
              </a:rPr>
              <a:t>: http://www.odotech.com/en/</a:t>
            </a:r>
          </a:p>
          <a:p>
            <a:endParaRPr lang="en-US" sz="1600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1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นิคมฯ มาบตาพุดและใกล้เคียง</a:t>
            </a:r>
            <a:endParaRPr lang="en-US" sz="4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pic>
        <p:nvPicPr>
          <p:cNvPr id="2054" name="Picture 6" descr="http://www.mtpie.com/www/images/oct2011-sep2012/maptaphut_complex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02151"/>
            <a:ext cx="7632848" cy="508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503784" y="6500889"/>
            <a:ext cx="25966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[</a:t>
            </a:r>
            <a:r>
              <a:rPr lang="en-US" altLang="ja-JP" sz="1200" b="1" dirty="0" smtClean="0"/>
              <a:t>Photo credit: </a:t>
            </a:r>
            <a:r>
              <a:rPr lang="en-US" sz="1200" dirty="0" smtClean="0"/>
              <a:t>http://www.mtpie.com]</a:t>
            </a:r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2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กำลังการผลิตรวมของกลุ่มนิคมฯ มาบตาพุด</a:t>
            </a:r>
            <a:endParaRPr lang="en-US" sz="4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0855623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4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นิคมฯ มาบตาพุด </a:t>
            </a:r>
            <a:r>
              <a:rPr lang="en-US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: </a:t>
            </a:r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เขตควบคุมมลพิษ</a:t>
            </a:r>
            <a:endParaRPr lang="en-US" sz="4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4437112"/>
            <a:ext cx="7488832" cy="2080004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th-TH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ศาลมี</a:t>
            </a:r>
            <a:r>
              <a:rPr lang="th-TH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คำพิพากษา ให้คณะกรรมการสิ่งแวดล้อมแห่งชาติ </a:t>
            </a:r>
            <a:r>
              <a:rPr lang="th-TH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ประกาศ</a:t>
            </a:r>
            <a:r>
              <a:rPr lang="th-TH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ให้ท้องที่เขตเทศบาลเมืองมาบตาพุดทั้งหมด รวมทั้ง ต.มาบตาพุด ต.ห้วยโป่ง ต.เนินพระ ต.ทับมา และต.มาบข่า อ.เมืองระยอง ตลอดจนท้องที่ ต.บ้านฉาง อ.บ้านฉาง จ.ระยอง ทั้งตำบลเป็นเขตควบคุมมลพิษ เพื่อดำเนินการควบคุม ลด และขจัดมลพิษ ตามที่กำหนดไว้ใน</a:t>
            </a:r>
            <a:r>
              <a:rPr lang="th-TH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กฎหมาย ทั้งนี้ </a:t>
            </a:r>
            <a:r>
              <a:rPr lang="th-TH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ให้ดำเนินการให้แล้วเสร็จภายในกำหนด 60 วัน นับตั้งแต่วันที่มีคำ</a:t>
            </a:r>
            <a:r>
              <a:rPr lang="th-TH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พิพากษา (</a:t>
            </a:r>
            <a:r>
              <a:rPr lang="en-US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3 </a:t>
            </a:r>
            <a:r>
              <a:rPr lang="th-TH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มีนาคม </a:t>
            </a:r>
            <a:r>
              <a:rPr lang="en-US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2552</a:t>
            </a:r>
            <a:r>
              <a:rPr lang="th-TH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)</a:t>
            </a:r>
            <a:endParaRPr lang="en-US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pic>
        <p:nvPicPr>
          <p:cNvPr id="3074" name="Picture 2" descr="http://www.manager.co.th/asp-bin/Image.aspx?ID=11935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7"/>
            <a:ext cx="3312368" cy="219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มาบตาพุด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768" y="1324073"/>
            <a:ext cx="2406465" cy="251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139952" y="2583085"/>
            <a:ext cx="1017622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56176" y="6415820"/>
            <a:ext cx="18780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/>
              <a:t>(Photo credit: google)</a:t>
            </a:r>
            <a:endParaRPr kumimoji="1" lang="ja-JP" altLang="en-US" sz="1200" b="1" dirty="0"/>
          </a:p>
        </p:txBody>
      </p:sp>
      <p:sp>
        <p:nvSpPr>
          <p:cNvPr id="6" name="Rectangle 5"/>
          <p:cNvSpPr/>
          <p:nvPr/>
        </p:nvSpPr>
        <p:spPr>
          <a:xfrm>
            <a:off x="1746353" y="3925365"/>
            <a:ext cx="1196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H Niramit AS" panose="02000506000000020004" pitchFamily="2" charset="-34"/>
                <a:cs typeface="TH Niramit AS" panose="02000506000000020004" pitchFamily="2" charset="-34"/>
              </a:rPr>
              <a:t>1 </a:t>
            </a:r>
            <a:r>
              <a:rPr lang="th-TH" dirty="0">
                <a:latin typeface="TH Niramit AS" panose="02000506000000020004" pitchFamily="2" charset="-34"/>
                <a:cs typeface="TH Niramit AS" panose="02000506000000020004" pitchFamily="2" charset="-34"/>
              </a:rPr>
              <a:t>ตุลาคม </a:t>
            </a:r>
            <a:r>
              <a:rPr lang="en-US" dirty="0">
                <a:latin typeface="TH Niramit AS" panose="02000506000000020004" pitchFamily="2" charset="-34"/>
                <a:cs typeface="TH Niramit AS" panose="02000506000000020004" pitchFamily="2" charset="-34"/>
              </a:rPr>
              <a:t>2550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99044" y="3925365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H Niramit AS" panose="02000506000000020004" pitchFamily="2" charset="-34"/>
                <a:cs typeface="TH Niramit AS" panose="02000506000000020004" pitchFamily="2" charset="-34"/>
              </a:rPr>
              <a:t>3 </a:t>
            </a:r>
            <a:r>
              <a:rPr lang="th-TH" dirty="0">
                <a:latin typeface="TH Niramit AS" panose="02000506000000020004" pitchFamily="2" charset="-34"/>
                <a:cs typeface="TH Niramit AS" panose="02000506000000020004" pitchFamily="2" charset="-34"/>
              </a:rPr>
              <a:t>มีนาคม </a:t>
            </a:r>
            <a:r>
              <a:rPr lang="en-US" dirty="0">
                <a:latin typeface="TH Niramit AS" panose="02000506000000020004" pitchFamily="2" charset="-34"/>
                <a:cs typeface="TH Niramit AS" panose="02000506000000020004" pitchFamily="2" charset="-34"/>
              </a:rPr>
              <a:t>2552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7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0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ศูนย์เฝ้าระวังและควบคุมคุณภาพสิ่งแวดล้อม (</a:t>
            </a:r>
            <a:r>
              <a:rPr lang="en-US" sz="40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EMC2) </a:t>
            </a:r>
            <a:r>
              <a:rPr lang="th-TH" sz="40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ในเขตพื้นที่นิคมฯ มาบตาพุด</a:t>
            </a:r>
            <a:endParaRPr lang="en-US" sz="40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http://www.npc-se.co.th/backoffice/stock_photo/T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74" y="1412776"/>
            <a:ext cx="7488832" cy="511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619672" y="652540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[http://www.npc-se.co.th/backoffice/stock_photo/T09.jpg]</a:t>
            </a:r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0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ระดับสาร </a:t>
            </a:r>
            <a:r>
              <a:rPr lang="en-US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VOC </a:t>
            </a:r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ที่สำคัญในนิคมฯ มาบตาพุด</a:t>
            </a:r>
            <a:endParaRPr lang="en-US" sz="4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559" y="1484784"/>
            <a:ext cx="3461350" cy="2448272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4427983" y="1484784"/>
            <a:ext cx="3223345" cy="2448272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2411760" y="4149080"/>
            <a:ext cx="3387288" cy="2304256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228184" y="6083693"/>
            <a:ext cx="2004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H Niramit AS" panose="02000506000000020004" pitchFamily="2" charset="-34"/>
                <a:cs typeface="TH Niramit AS" panose="02000506000000020004" pitchFamily="2" charset="-34"/>
              </a:rPr>
              <a:t>[</a:t>
            </a:r>
            <a:r>
              <a:rPr lang="th-TH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กรม</a:t>
            </a:r>
            <a:r>
              <a:rPr lang="th-TH" dirty="0">
                <a:latin typeface="TH Niramit AS" panose="02000506000000020004" pitchFamily="2" charset="-34"/>
                <a:cs typeface="TH Niramit AS" panose="02000506000000020004" pitchFamily="2" charset="-34"/>
              </a:rPr>
              <a:t>ควบคุมมลพิษ. (2558</a:t>
            </a:r>
            <a:r>
              <a:rPr lang="th-TH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)</a:t>
            </a:r>
            <a:r>
              <a:rPr lang="en-US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]</a:t>
            </a:r>
            <a:endParaRPr lang="en-US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5927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แหล่งกำเนิด </a:t>
            </a:r>
            <a:r>
              <a:rPr lang="en-US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VOC </a:t>
            </a:r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ในพื้นที่นิคมอุตสาหกรรม</a:t>
            </a:r>
            <a:endParaRPr lang="en-US" sz="4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9604127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3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ปัญหาที่ยังแก้ไม่ตก</a:t>
            </a:r>
            <a:endParaRPr lang="en-US" sz="4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8615133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1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542</TotalTime>
  <Words>1933</Words>
  <Application>Microsoft Office PowerPoint</Application>
  <PresentationFormat>On-screen Show (4:3)</PresentationFormat>
  <Paragraphs>265</Paragraphs>
  <Slides>28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Adjacency</vt:lpstr>
      <vt:lpstr>โครงการพัฒนาโปรแกรมประยุกต์เพื่อสร้างแผนที่ทำนายแหล่งกำเนิดกลิ่น โดยใช้ข้อมูลจากเครือข่ายจมูกอิเล็กทรอนิกส์</vt:lpstr>
      <vt:lpstr>ความเป็นมาและความสำคัญของปัญหา</vt:lpstr>
      <vt:lpstr>นิคมฯ มาบตาพุดและใกล้เคียง</vt:lpstr>
      <vt:lpstr>กำลังการผลิตรวมของกลุ่มนิคมฯ มาบตาพุด</vt:lpstr>
      <vt:lpstr>นิคมฯ มาบตาพุด : เขตควบคุมมลพิษ</vt:lpstr>
      <vt:lpstr>ศูนย์เฝ้าระวังและควบคุมคุณภาพสิ่งแวดล้อม (EMC2) ในเขตพื้นที่นิคมฯ มาบตาพุด</vt:lpstr>
      <vt:lpstr>ระดับสาร VOC ที่สำคัญในนิคมฯ มาบตาพุด</vt:lpstr>
      <vt:lpstr>แหล่งกำเนิด VOC ในพื้นที่นิคมอุตสาหกรรม</vt:lpstr>
      <vt:lpstr>ปัญหาที่ยังแก้ไม่ตก</vt:lpstr>
      <vt:lpstr>มลภาวะทางอากาศ</vt:lpstr>
      <vt:lpstr>แบบจำลองคณิตศาสตร์ เพื่อการพยากรณ์มลภาวะในอากาศ</vt:lpstr>
      <vt:lpstr>แบบจำลองการแพร่กระจายกลิ่น (Dispersion Model)</vt:lpstr>
      <vt:lpstr>แบบจำลองโฟโต้เคมี (Photo chemical Model)</vt:lpstr>
      <vt:lpstr>ขั้นตอนวิธีในการใช้งานแบบจำลองผู้รับ (receptor model) *</vt:lpstr>
      <vt:lpstr>PowerPoint Presentation</vt:lpstr>
      <vt:lpstr>การคำนวณ back Trajectory</vt:lpstr>
      <vt:lpstr>การคำนวณ back Trajectory</vt:lpstr>
      <vt:lpstr>เครือข่ายจมูกอิเล็กทรอนิกส์ (KMITL-IEAT)</vt:lpstr>
      <vt:lpstr>ผลการวิเคราะห์เชิงแผนที่ของเครือข่ายจมูกอิเล็กทรอนิกส์</vt:lpstr>
      <vt:lpstr>ปัญหาที่พบในโปรแกรมวิเคราะห์เชิงแผนที่ของเครือข่ายจมูกอิเล็กทรอนิกส์ </vt:lpstr>
      <vt:lpstr>วิธีการที่นำเสนอ</vt:lpstr>
      <vt:lpstr>โปรแกรมสร้างแผนที่ MapWindow</vt:lpstr>
      <vt:lpstr>ตัวอย่างการพัฒนาแผนที่บน MapWindow</vt:lpstr>
      <vt:lpstr>ระบบในเชิงพานิชย์ : Odor Smart Monitoring </vt:lpstr>
      <vt:lpstr>วิธีดำเนินงานวิจัย</vt:lpstr>
      <vt:lpstr>ประโยชน์ที่คาดว่าจะได้รับ</vt:lpstr>
      <vt:lpstr>แผนการดำเนินงาน</vt:lpstr>
      <vt:lpstr>อ้างอิง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โครงการพัฒนาโปรแกรมประยุกต์เพื่อสร้างแผนที่ทำนายแหล่งกำเนิดกลิ่น โดยใช้ข้อมูลจากเครือข่ายจมูกอิเล็กทรอนิกส์</dc:title>
  <dc:creator>Koson</dc:creator>
  <cp:lastModifiedBy>Koson</cp:lastModifiedBy>
  <cp:revision>66</cp:revision>
  <cp:lastPrinted>2015-11-13T13:30:00Z</cp:lastPrinted>
  <dcterms:created xsi:type="dcterms:W3CDTF">2015-11-10T18:51:08Z</dcterms:created>
  <dcterms:modified xsi:type="dcterms:W3CDTF">2015-11-13T13:31:04Z</dcterms:modified>
</cp:coreProperties>
</file>